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9" r:id="rId1"/>
  </p:sldMasterIdLst>
  <p:sldIdLst>
    <p:sldId id="262" r:id="rId2"/>
    <p:sldId id="265" r:id="rId3"/>
    <p:sldId id="268" r:id="rId4"/>
    <p:sldId id="271" r:id="rId5"/>
    <p:sldId id="274" r:id="rId6"/>
    <p:sldId id="277" r:id="rId7"/>
    <p:sldId id="280" r:id="rId8"/>
    <p:sldId id="283" r:id="rId9"/>
    <p:sldId id="286" r:id="rId10"/>
    <p:sldId id="289" r:id="rId11"/>
    <p:sldId id="292" r:id="rId12"/>
    <p:sldId id="295" r:id="rId13"/>
    <p:sldId id="298" r:id="rId14"/>
    <p:sldId id="301" r:id="rId15"/>
    <p:sldId id="304" r:id="rId16"/>
    <p:sldId id="307" r:id="rId17"/>
    <p:sldId id="310" r:id="rId18"/>
    <p:sldId id="313" r:id="rId19"/>
    <p:sldId id="316" r:id="rId20"/>
    <p:sldId id="319" r:id="rId21"/>
    <p:sldId id="322" r:id="rId22"/>
    <p:sldId id="325" r:id="rId23"/>
    <p:sldId id="328" r:id="rId24"/>
    <p:sldId id="331" r:id="rId25"/>
    <p:sldId id="334" r:id="rId26"/>
    <p:sldId id="337" r:id="rId27"/>
    <p:sldId id="340" r:id="rId28"/>
    <p:sldId id="343" r:id="rId29"/>
    <p:sldId id="346" r:id="rId30"/>
    <p:sldId id="349" r:id="rId31"/>
    <p:sldId id="352" r:id="rId32"/>
    <p:sldId id="355" r:id="rId33"/>
    <p:sldId id="358" r:id="rId34"/>
    <p:sldId id="361" r:id="rId35"/>
    <p:sldId id="364" r:id="rId36"/>
    <p:sldId id="367" r:id="rId37"/>
    <p:sldId id="370" r:id="rId38"/>
    <p:sldId id="373" r:id="rId39"/>
    <p:sldId id="376" r:id="rId40"/>
    <p:sldId id="379" r:id="rId41"/>
    <p:sldId id="382" r:id="rId42"/>
    <p:sldId id="385" r:id="rId43"/>
    <p:sldId id="388" r:id="rId44"/>
    <p:sldId id="391" r:id="rId45"/>
    <p:sldId id="394" r:id="rId46"/>
    <p:sldId id="397" r:id="rId47"/>
    <p:sldId id="400" r:id="rId48"/>
    <p:sldId id="409" r:id="rId49"/>
    <p:sldId id="412" r:id="rId50"/>
    <p:sldId id="415" r:id="rId51"/>
    <p:sldId id="418" r:id="rId52"/>
    <p:sldId id="421" r:id="rId53"/>
    <p:sldId id="424" r:id="rId54"/>
    <p:sldId id="427" r:id="rId55"/>
    <p:sldId id="430" r:id="rId56"/>
    <p:sldId id="433" r:id="rId57"/>
    <p:sldId id="436" r:id="rId58"/>
    <p:sldId id="439" r:id="rId59"/>
    <p:sldId id="442" r:id="rId60"/>
    <p:sldId id="403" r:id="rId61"/>
  </p:sldIdLst>
  <p:sldSz cx="12192000" cy="6858000"/>
  <p:notesSz cx="6858000" cy="9144000"/>
  <p:custDataLst>
    <p:tags r:id="rId6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0"/>
    <p:restoredTop sz="0"/>
  </p:normalViewPr>
  <p:slideViewPr>
    <p:cSldViewPr>
      <p:cViewPr varScale="1">
        <p:scale>
          <a:sx n="85" d="100"/>
          <a:sy n="85" d="100"/>
        </p:scale>
        <p:origin x="547" y="62"/>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EB72F47-C3F5-4E32-A325-7F7EA33BC9EE}"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93AE1883-0942-4AA3-9DB2-9C7C3A0314B1}" type="slidenum">
              <a:rPr lang="en-US" smtClean="0"/>
              <a:t>‹#›</a:t>
            </a:fld>
            <a:endParaRPr lang="en-US"/>
          </a:p>
        </p:txBody>
      </p:sp>
    </p:spTree>
    <p:extLst>
      <p:ext uri="{BB962C8B-B14F-4D97-AF65-F5344CB8AC3E}">
        <p14:creationId xmlns:p14="http://schemas.microsoft.com/office/powerpoint/2010/main" val="31857566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FD0B7A-F5DD-4F40-B4CB-3B2C354B893A}"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3AE1883-0942-4AA3-9DB2-9C7C3A0314B1}" type="slidenum">
              <a:rPr lang="en-US" smtClean="0"/>
              <a:t>‹#›</a:t>
            </a:fld>
            <a:endParaRPr lang="en-US"/>
          </a:p>
        </p:txBody>
      </p:sp>
    </p:spTree>
    <p:extLst>
      <p:ext uri="{BB962C8B-B14F-4D97-AF65-F5344CB8AC3E}">
        <p14:creationId xmlns:p14="http://schemas.microsoft.com/office/powerpoint/2010/main" val="30569027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FD0B7A-F5DD-4F40-B4CB-3B2C354B893A}"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3AE1883-0942-4AA3-9DB2-9C7C3A0314B1}"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7834294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E8FD0B7A-F5DD-4F40-B4CB-3B2C354B893A}" type="datetimeFigureOut">
              <a:rPr lang="en-US" smtClean="0"/>
              <a:t>4/4/2023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3AE1883-0942-4AA3-9DB2-9C7C3A0314B1}" type="slidenum">
              <a:rPr lang="en-US" smtClean="0"/>
              <a:t>‹#›</a:t>
            </a:fld>
            <a:endParaRPr lang="en-US"/>
          </a:p>
        </p:txBody>
      </p:sp>
    </p:spTree>
    <p:extLst>
      <p:ext uri="{BB962C8B-B14F-4D97-AF65-F5344CB8AC3E}">
        <p14:creationId xmlns:p14="http://schemas.microsoft.com/office/powerpoint/2010/main" val="13117363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E8FD0B7A-F5DD-4F40-B4CB-3B2C354B893A}" type="datetimeFigureOut">
              <a:rPr lang="en-US" smtClean="0"/>
              <a:t>4/4/2023</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3AE1883-0942-4AA3-9DB2-9C7C3A0314B1}"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0356505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E8FD0B7A-F5DD-4F40-B4CB-3B2C354B893A}" type="datetimeFigureOut">
              <a:rPr lang="en-US" smtClean="0"/>
              <a:t>4/4/2023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3AE1883-0942-4AA3-9DB2-9C7C3A0314B1}" type="slidenum">
              <a:rPr lang="en-US" smtClean="0"/>
              <a:t>‹#›</a:t>
            </a:fld>
            <a:endParaRPr lang="en-US"/>
          </a:p>
        </p:txBody>
      </p:sp>
    </p:spTree>
    <p:extLst>
      <p:ext uri="{BB962C8B-B14F-4D97-AF65-F5344CB8AC3E}">
        <p14:creationId xmlns:p14="http://schemas.microsoft.com/office/powerpoint/2010/main" val="38935152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14AEC6-EDC0-4CFF-A328-ED49574F7652}"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3AE1883-0942-4AA3-9DB2-9C7C3A0314B1}" type="slidenum">
              <a:rPr lang="en-US" smtClean="0"/>
              <a:t>‹#›</a:t>
            </a:fld>
            <a:endParaRPr lang="en-US"/>
          </a:p>
        </p:txBody>
      </p:sp>
    </p:spTree>
    <p:extLst>
      <p:ext uri="{BB962C8B-B14F-4D97-AF65-F5344CB8AC3E}">
        <p14:creationId xmlns:p14="http://schemas.microsoft.com/office/powerpoint/2010/main" val="18995586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15EC3A-93D5-4C82-A3D7-26956A35A024}"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3AE1883-0942-4AA3-9DB2-9C7C3A0314B1}" type="slidenum">
              <a:rPr lang="en-US" smtClean="0"/>
              <a:t>‹#›</a:t>
            </a:fld>
            <a:endParaRPr lang="en-US"/>
          </a:p>
        </p:txBody>
      </p:sp>
    </p:spTree>
    <p:extLst>
      <p:ext uri="{BB962C8B-B14F-4D97-AF65-F5344CB8AC3E}">
        <p14:creationId xmlns:p14="http://schemas.microsoft.com/office/powerpoint/2010/main" val="2997726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20910B-33F4-4ABA-95F7-DE508A539E74}"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3AE1883-0942-4AA3-9DB2-9C7C3A0314B1}" type="slidenum">
              <a:rPr lang="en-US" smtClean="0"/>
              <a:t>‹#›</a:t>
            </a:fld>
            <a:endParaRPr lang="en-US"/>
          </a:p>
        </p:txBody>
      </p:sp>
    </p:spTree>
    <p:extLst>
      <p:ext uri="{BB962C8B-B14F-4D97-AF65-F5344CB8AC3E}">
        <p14:creationId xmlns:p14="http://schemas.microsoft.com/office/powerpoint/2010/main" val="31707856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FB3A2B-CBB7-4E24-A868-E5CD888D0676}"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3AE1883-0942-4AA3-9DB2-9C7C3A0314B1}" type="slidenum">
              <a:rPr lang="en-US" smtClean="0"/>
              <a:t>‹#›</a:t>
            </a:fld>
            <a:endParaRPr lang="en-US"/>
          </a:p>
        </p:txBody>
      </p:sp>
    </p:spTree>
    <p:extLst>
      <p:ext uri="{BB962C8B-B14F-4D97-AF65-F5344CB8AC3E}">
        <p14:creationId xmlns:p14="http://schemas.microsoft.com/office/powerpoint/2010/main" val="3767916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47DE4EC-9576-4B18-A0CA-3AC6B6921615}" type="datetimeFigureOut">
              <a:rPr lang="en-US" smtClean="0"/>
              <a:t>4/4/2023</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93AE1883-0942-4AA3-9DB2-9C7C3A0314B1}" type="slidenum">
              <a:rPr lang="en-US" smtClean="0"/>
              <a:t>‹#›</a:t>
            </a:fld>
            <a:endParaRPr lang="en-US"/>
          </a:p>
        </p:txBody>
      </p:sp>
    </p:spTree>
    <p:extLst>
      <p:ext uri="{BB962C8B-B14F-4D97-AF65-F5344CB8AC3E}">
        <p14:creationId xmlns:p14="http://schemas.microsoft.com/office/powerpoint/2010/main" val="3669755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21FAB5-6AF6-4FC8-9BF8-E7E35ED17C8D}" type="datetimeFigureOut">
              <a:rPr lang="en-US" smtClean="0"/>
              <a:t>4/4/2023</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93AE1883-0942-4AA3-9DB2-9C7C3A0314B1}" type="slidenum">
              <a:rPr lang="en-US" smtClean="0"/>
              <a:t>‹#›</a:t>
            </a:fld>
            <a:endParaRPr lang="en-US"/>
          </a:p>
        </p:txBody>
      </p:sp>
    </p:spTree>
    <p:extLst>
      <p:ext uri="{BB962C8B-B14F-4D97-AF65-F5344CB8AC3E}">
        <p14:creationId xmlns:p14="http://schemas.microsoft.com/office/powerpoint/2010/main" val="252970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4945134-FA62-4E4B-9F96-DD5773B5C8F6}" type="datetimeFigureOut">
              <a:rPr lang="en-US" smtClean="0"/>
              <a:t>4/4/2023</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93AE1883-0942-4AA3-9DB2-9C7C3A0314B1}" type="slidenum">
              <a:rPr lang="en-US" smtClean="0"/>
              <a:t>‹#›</a:t>
            </a:fld>
            <a:endParaRPr lang="en-US"/>
          </a:p>
        </p:txBody>
      </p:sp>
    </p:spTree>
    <p:extLst>
      <p:ext uri="{BB962C8B-B14F-4D97-AF65-F5344CB8AC3E}">
        <p14:creationId xmlns:p14="http://schemas.microsoft.com/office/powerpoint/2010/main" val="1211425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AEB353-EB17-4047-964A-37E5677F33C2}" type="datetimeFigureOut">
              <a:rPr lang="en-US" smtClean="0"/>
              <a:t>4/4/2023</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93AE1883-0942-4AA3-9DB2-9C7C3A0314B1}" type="slidenum">
              <a:rPr lang="en-US" smtClean="0"/>
              <a:t>‹#›</a:t>
            </a:fld>
            <a:endParaRPr lang="en-US"/>
          </a:p>
        </p:txBody>
      </p:sp>
    </p:spTree>
    <p:extLst>
      <p:ext uri="{BB962C8B-B14F-4D97-AF65-F5344CB8AC3E}">
        <p14:creationId xmlns:p14="http://schemas.microsoft.com/office/powerpoint/2010/main" val="2626785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C9370DA-4B1D-4E78-A675-743A29700AB8}" type="datetimeFigureOut">
              <a:rPr lang="en-US" smtClean="0"/>
              <a:t>4/4/2023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93AE1883-0942-4AA3-9DB2-9C7C3A0314B1}" type="slidenum">
              <a:rPr lang="en-US" smtClean="0"/>
              <a:t>‹#›</a:t>
            </a:fld>
            <a:endParaRPr lang="en-US"/>
          </a:p>
        </p:txBody>
      </p:sp>
    </p:spTree>
    <p:extLst>
      <p:ext uri="{BB962C8B-B14F-4D97-AF65-F5344CB8AC3E}">
        <p14:creationId xmlns:p14="http://schemas.microsoft.com/office/powerpoint/2010/main" val="75103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C88956B-D8F2-4929-98DF-5D2900E204C1}" type="datetimeFigureOut">
              <a:rPr lang="en-US" smtClean="0"/>
              <a:t>4/4/2023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3AE1883-0942-4AA3-9DB2-9C7C3A0314B1}" type="slidenum">
              <a:rPr lang="en-US" smtClean="0"/>
              <a:t>‹#›</a:t>
            </a:fld>
            <a:endParaRPr lang="en-US"/>
          </a:p>
        </p:txBody>
      </p:sp>
    </p:spTree>
    <p:extLst>
      <p:ext uri="{BB962C8B-B14F-4D97-AF65-F5344CB8AC3E}">
        <p14:creationId xmlns:p14="http://schemas.microsoft.com/office/powerpoint/2010/main" val="287407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E8FD0B7A-F5DD-4F40-B4CB-3B2C354B893A}" type="datetimeFigureOut">
              <a:rPr lang="en-US" smtClean="0"/>
              <a:t>4/4/2023</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93AE1883-0942-4AA3-9DB2-9C7C3A0314B1}" type="slidenum">
              <a:rPr lang="en-US" smtClean="0"/>
              <a:t>‹#›</a:t>
            </a:fld>
            <a:endParaRPr lang="en-US"/>
          </a:p>
        </p:txBody>
      </p:sp>
    </p:spTree>
    <p:extLst>
      <p:ext uri="{BB962C8B-B14F-4D97-AF65-F5344CB8AC3E}">
        <p14:creationId xmlns:p14="http://schemas.microsoft.com/office/powerpoint/2010/main" val="2399701909"/>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hyperlink" Target="https://aws-tc-largeobjects.s3.us-west-2.amazonaws.com/CUR-TF-100-ACCLFO-" TargetMode="Externa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E19E1-CA16-478E-F6A2-E31865290EA4}"/>
              </a:ext>
            </a:extLst>
          </p:cNvPr>
          <p:cNvSpPr>
            <a:spLocks noGrp="1"/>
          </p:cNvSpPr>
          <p:nvPr>
            <p:ph type="title"/>
          </p:nvPr>
        </p:nvSpPr>
        <p:spPr>
          <a:xfrm>
            <a:off x="2241176" y="1685364"/>
            <a:ext cx="7809658" cy="851647"/>
          </a:xfrm>
        </p:spPr>
        <p:txBody>
          <a:bodyPr/>
          <a:lstStyle/>
          <a:p>
            <a:r>
              <a:rPr lang="en-US" b="1">
                <a:latin typeface="Times New Roman" panose="02020603050405020304" pitchFamily="18" charset="0"/>
                <a:cs typeface="Times New Roman" panose="02020603050405020304" pitchFamily="18" charset="0"/>
              </a:rPr>
              <a:t>LAB PROCEDURES</a:t>
            </a:r>
            <a:endParaRPr lang="en-IN" b="1">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69CCEB7-FB65-5AFD-F3E0-127E11840FF4}"/>
              </a:ext>
            </a:extLst>
          </p:cNvPr>
          <p:cNvSpPr>
            <a:spLocks noGrp="1"/>
          </p:cNvSpPr>
          <p:nvPr>
            <p:ph idx="1"/>
          </p:nvPr>
        </p:nvSpPr>
        <p:spPr>
          <a:xfrm>
            <a:off x="7969624" y="4087906"/>
            <a:ext cx="2080229" cy="2160493"/>
          </a:xfrm>
        </p:spPr>
        <p:txBody>
          <a:bodyPr/>
          <a:lstStyle/>
          <a:p>
            <a:pPr marL="0" indent="0">
              <a:buNone/>
            </a:pPr>
            <a:r>
              <a:rPr lang="en-US"/>
              <a:t>       BY</a:t>
            </a:r>
          </a:p>
          <a:p>
            <a:pPr marL="0" indent="0">
              <a:buNone/>
            </a:pPr>
            <a:r>
              <a:rPr lang="en-US"/>
              <a:t>A.VINEELA</a:t>
            </a:r>
          </a:p>
          <a:p>
            <a:pPr marL="0" indent="0">
              <a:buNone/>
            </a:pPr>
            <a:r>
              <a:rPr lang="en-US"/>
              <a:t>20A31A4202</a:t>
            </a:r>
            <a:endParaRPr lang="en-IN"/>
          </a:p>
        </p:txBody>
      </p:sp>
    </p:spTree>
    <p:extLst>
      <p:ext uri="{BB962C8B-B14F-4D97-AF65-F5344CB8AC3E}">
        <p14:creationId xmlns:p14="http://schemas.microsoft.com/office/powerpoint/2010/main" val="3680751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0CFE57-8FD8-1B9B-6691-AA662202E760}"/>
              </a:ext>
            </a:extLst>
          </p:cNvPr>
          <p:cNvSpPr txBox="1"/>
          <p:nvPr/>
        </p:nvSpPr>
        <p:spPr>
          <a:xfrm>
            <a:off x="1668780" y="458877"/>
            <a:ext cx="9425940" cy="1938992"/>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US" sz="2000">
                <a:solidFill>
                  <a:srgbClr val="333333"/>
                </a:solidFill>
                <a:effectLst/>
                <a:latin typeface="Times New Roman" panose="02020603050405020304" pitchFamily="18" charset="0"/>
                <a:ea typeface="Times New Roman" panose="02020603050405020304" pitchFamily="18" charset="0"/>
              </a:rPr>
              <a:t>Step 4 : In the left navigation pane, click </a:t>
            </a:r>
            <a:r>
              <a:rPr lang="en-US" sz="2000" b="1">
                <a:solidFill>
                  <a:srgbClr val="333333"/>
                </a:solidFill>
                <a:effectLst/>
                <a:latin typeface="Times New Roman" panose="02020603050405020304" pitchFamily="18" charset="0"/>
                <a:ea typeface="Times New Roman" panose="02020603050405020304" pitchFamily="18" charset="0"/>
              </a:rPr>
              <a:t>Load Balancers</a:t>
            </a:r>
            <a:r>
              <a:rPr lang="en-US" sz="2000">
                <a:solidFill>
                  <a:srgbClr val="333333"/>
                </a:solidFill>
                <a:effectLst/>
                <a:latin typeface="Times New Roman" panose="02020603050405020304" pitchFamily="18" charset="0"/>
                <a:ea typeface="Times New Roman" panose="02020603050405020304" pitchFamily="18" charset="0"/>
              </a:rPr>
              <a:t>.</a:t>
            </a:r>
            <a:endParaRPr lang="en-IN" sz="2000">
              <a:effectLst/>
              <a:latin typeface="Times New Roman" panose="02020603050405020304" pitchFamily="18" charset="0"/>
              <a:ea typeface="Times New Roman" panose="02020603050405020304" pitchFamily="18" charset="0"/>
            </a:endParaRPr>
          </a:p>
          <a:p>
            <a:pPr algn="just"/>
            <a:r>
              <a:rPr lang="en-US" sz="2000">
                <a:solidFill>
                  <a:srgbClr val="333333"/>
                </a:solidFill>
                <a:effectLst/>
                <a:latin typeface="Times New Roman" panose="02020603050405020304" pitchFamily="18" charset="0"/>
                <a:ea typeface="Times New Roman" panose="02020603050405020304" pitchFamily="18" charset="0"/>
              </a:rPr>
              <a:t>Step 5 : At the top of the screen, choose create Load Balancer.</a:t>
            </a:r>
            <a:endParaRPr lang="en-IN" sz="2000">
              <a:effectLst/>
              <a:latin typeface="Times New Roman" panose="02020603050405020304" pitchFamily="18" charset="0"/>
              <a:ea typeface="Times New Roman" panose="02020603050405020304" pitchFamily="18" charset="0"/>
            </a:endParaRPr>
          </a:p>
          <a:p>
            <a:pPr algn="just"/>
            <a:r>
              <a:rPr lang="en-US" sz="2000">
                <a:solidFill>
                  <a:srgbClr val="333333"/>
                </a:solidFill>
                <a:effectLst/>
                <a:latin typeface="Times New Roman" panose="02020603050405020304" pitchFamily="18" charset="0"/>
                <a:ea typeface="Times New Roman" panose="02020603050405020304" pitchFamily="18" charset="0"/>
              </a:rPr>
              <a:t>Step 6 : Under </a:t>
            </a:r>
            <a:r>
              <a:rPr lang="en-US" sz="2000" b="1">
                <a:solidFill>
                  <a:srgbClr val="333333"/>
                </a:solidFill>
                <a:effectLst/>
                <a:latin typeface="Times New Roman" panose="02020603050405020304" pitchFamily="18" charset="0"/>
                <a:ea typeface="Times New Roman" panose="02020603050405020304" pitchFamily="18" charset="0"/>
              </a:rPr>
              <a:t>Application Load Balancer</a:t>
            </a:r>
            <a:r>
              <a:rPr lang="en-US" sz="2000">
                <a:solidFill>
                  <a:srgbClr val="333333"/>
                </a:solidFill>
                <a:effectLst/>
                <a:latin typeface="Times New Roman" panose="02020603050405020304" pitchFamily="18" charset="0"/>
                <a:ea typeface="Times New Roman" panose="02020603050405020304" pitchFamily="18" charset="0"/>
              </a:rPr>
              <a:t>, choose Create</a:t>
            </a:r>
            <a:endParaRPr lang="en-IN" sz="2000">
              <a:effectLst/>
              <a:latin typeface="Times New Roman" panose="02020603050405020304" pitchFamily="18" charset="0"/>
              <a:ea typeface="Times New Roman" panose="02020603050405020304" pitchFamily="18" charset="0"/>
            </a:endParaRPr>
          </a:p>
          <a:p>
            <a:pPr algn="just"/>
            <a:r>
              <a:rPr lang="en-US" sz="2000">
                <a:solidFill>
                  <a:srgbClr val="333333"/>
                </a:solidFill>
                <a:effectLst/>
                <a:latin typeface="Times New Roman" panose="02020603050405020304" pitchFamily="18" charset="0"/>
                <a:ea typeface="Times New Roman" panose="02020603050405020304" pitchFamily="18" charset="0"/>
              </a:rPr>
              <a:t>Step 7 : Under </a:t>
            </a:r>
            <a:r>
              <a:rPr lang="en-US" sz="2000" b="1">
                <a:solidFill>
                  <a:srgbClr val="333333"/>
                </a:solidFill>
                <a:effectLst/>
                <a:latin typeface="Times New Roman" panose="02020603050405020304" pitchFamily="18" charset="0"/>
                <a:ea typeface="Times New Roman" panose="02020603050405020304" pitchFamily="18" charset="0"/>
              </a:rPr>
              <a:t>Load balancer name</a:t>
            </a:r>
            <a:r>
              <a:rPr lang="en-US" sz="2000">
                <a:solidFill>
                  <a:srgbClr val="333333"/>
                </a:solidFill>
                <a:effectLst/>
                <a:latin typeface="Times New Roman" panose="02020603050405020304" pitchFamily="18" charset="0"/>
                <a:ea typeface="Times New Roman" panose="02020603050405020304" pitchFamily="18" charset="0"/>
              </a:rPr>
              <a:t>, enter: LabELB</a:t>
            </a:r>
            <a:endParaRPr lang="en-IN" sz="2000">
              <a:effectLst/>
              <a:latin typeface="Times New Roman" panose="02020603050405020304" pitchFamily="18" charset="0"/>
              <a:ea typeface="Times New Roman" panose="02020603050405020304" pitchFamily="18" charset="0"/>
            </a:endParaRPr>
          </a:p>
          <a:p>
            <a:pPr algn="just"/>
            <a:r>
              <a:rPr lang="en-US" sz="2000">
                <a:solidFill>
                  <a:srgbClr val="333333"/>
                </a:solidFill>
                <a:effectLst/>
                <a:latin typeface="Times New Roman" panose="02020603050405020304" pitchFamily="18" charset="0"/>
                <a:ea typeface="Times New Roman" panose="02020603050405020304" pitchFamily="18" charset="0"/>
              </a:rPr>
              <a:t>Step 8 : Scroll down to the </a:t>
            </a:r>
            <a:r>
              <a:rPr lang="en-US" sz="2000" b="1">
                <a:solidFill>
                  <a:srgbClr val="333333"/>
                </a:solidFill>
                <a:effectLst/>
                <a:latin typeface="Times New Roman" panose="02020603050405020304" pitchFamily="18" charset="0"/>
                <a:ea typeface="Times New Roman" panose="02020603050405020304" pitchFamily="18" charset="0"/>
              </a:rPr>
              <a:t>Network mapping</a:t>
            </a:r>
            <a:r>
              <a:rPr lang="en-US" sz="2000">
                <a:solidFill>
                  <a:srgbClr val="333333"/>
                </a:solidFill>
                <a:effectLst/>
                <a:latin typeface="Times New Roman" panose="02020603050405020304" pitchFamily="18" charset="0"/>
                <a:ea typeface="Times New Roman" panose="02020603050405020304" pitchFamily="18" charset="0"/>
              </a:rPr>
              <a:t> section, then:</a:t>
            </a:r>
            <a:endParaRPr lang="en-IN" sz="2000">
              <a:effectLst/>
              <a:latin typeface="Times New Roman" panose="02020603050405020304" pitchFamily="18" charset="0"/>
              <a:ea typeface="Times New Roman" panose="02020603050405020304" pitchFamily="18" charset="0"/>
            </a:endParaRPr>
          </a:p>
          <a:p>
            <a:pPr marL="342900" lvl="0" indent="-342900" algn="just">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rPr>
              <a:t>For </a:t>
            </a:r>
            <a:r>
              <a:rPr lang="en-US" sz="2000" b="1">
                <a:solidFill>
                  <a:srgbClr val="333333"/>
                </a:solidFill>
                <a:effectLst/>
                <a:latin typeface="Times New Roman" panose="02020603050405020304" pitchFamily="18" charset="0"/>
                <a:ea typeface="Times New Roman" panose="02020603050405020304" pitchFamily="18" charset="0"/>
              </a:rPr>
              <a:t>VPC</a:t>
            </a:r>
            <a:r>
              <a:rPr lang="en-US" sz="2000">
                <a:solidFill>
                  <a:srgbClr val="333333"/>
                </a:solidFill>
                <a:effectLst/>
                <a:latin typeface="Times New Roman" panose="02020603050405020304" pitchFamily="18" charset="0"/>
                <a:ea typeface="Times New Roman" panose="02020603050405020304" pitchFamily="18" charset="0"/>
              </a:rPr>
              <a:t>, select: </a:t>
            </a:r>
            <a:r>
              <a:rPr lang="en-US" sz="2000" b="1">
                <a:solidFill>
                  <a:srgbClr val="333333"/>
                </a:solidFill>
                <a:effectLst/>
                <a:latin typeface="Times New Roman" panose="02020603050405020304" pitchFamily="18" charset="0"/>
                <a:ea typeface="Times New Roman" panose="02020603050405020304" pitchFamily="18" charset="0"/>
              </a:rPr>
              <a:t>Lab VPC</a:t>
            </a:r>
            <a:endParaRPr lang="en-IN" sz="200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79A7B754-F0D0-392D-740F-B4DA0FCCF300}"/>
              </a:ext>
            </a:extLst>
          </p:cNvPr>
          <p:cNvPicPr>
            <a:picLocks noChangeAspect="1"/>
          </p:cNvPicPr>
          <p:nvPr/>
        </p:nvPicPr>
        <p:blipFill>
          <a:blip r:embed="rId2" cstate="print">
            <a:extLst>
              <a:ext uri="{28A0092B-C50C-407E-A947-70E740481C1C}">
                <a14:useLocalDpi xmlns:a14="http://schemas.microsoft.com/office/drawing/2010/main" val="0"/>
              </a:ext>
            </a:extLst>
          </a:blip>
          <a:srcRect t="8552" b="9635"/>
          <a:stretch>
            <a:fillRect/>
          </a:stretch>
        </p:blipFill>
        <p:spPr bwMode="auto">
          <a:xfrm>
            <a:off x="2755582" y="2397869"/>
            <a:ext cx="5339715" cy="2455545"/>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68323651-27D8-B677-459B-05866C9DDA5C}"/>
              </a:ext>
            </a:extLst>
          </p:cNvPr>
          <p:cNvSpPr txBox="1"/>
          <p:nvPr/>
        </p:nvSpPr>
        <p:spPr>
          <a:xfrm>
            <a:off x="1485900" y="5172055"/>
            <a:ext cx="8968740" cy="646331"/>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28600" algn="just"/>
            <a:r>
              <a:rPr lang="en-US" sz="1800">
                <a:solidFill>
                  <a:srgbClr val="333333"/>
                </a:solidFill>
                <a:effectLst/>
                <a:latin typeface="Times New Roman" panose="02020603050405020304" pitchFamily="18" charset="0"/>
                <a:ea typeface="Times New Roman" panose="02020603050405020304" pitchFamily="18" charset="0"/>
              </a:rPr>
              <a:t>Step 9: Choose the </a:t>
            </a:r>
            <a:r>
              <a:rPr lang="en-US" sz="1800" b="1">
                <a:solidFill>
                  <a:srgbClr val="333333"/>
                </a:solidFill>
                <a:effectLst/>
                <a:latin typeface="Times New Roman" panose="02020603050405020304" pitchFamily="18" charset="0"/>
                <a:ea typeface="Times New Roman" panose="02020603050405020304" pitchFamily="18" charset="0"/>
              </a:rPr>
              <a:t>first</a:t>
            </a:r>
            <a:r>
              <a:rPr lang="en-US" sz="1800">
                <a:solidFill>
                  <a:srgbClr val="333333"/>
                </a:solidFill>
                <a:effectLst/>
                <a:latin typeface="Times New Roman" panose="02020603050405020304" pitchFamily="18" charset="0"/>
                <a:ea typeface="Times New Roman" panose="02020603050405020304" pitchFamily="18" charset="0"/>
              </a:rPr>
              <a:t> displayed Availability Zone, then select </a:t>
            </a:r>
            <a:r>
              <a:rPr lang="en-US" sz="1800" b="1">
                <a:solidFill>
                  <a:srgbClr val="333333"/>
                </a:solidFill>
                <a:effectLst/>
                <a:latin typeface="Times New Roman" panose="02020603050405020304" pitchFamily="18" charset="0"/>
                <a:ea typeface="Times New Roman" panose="02020603050405020304" pitchFamily="18" charset="0"/>
              </a:rPr>
              <a:t>Public Subnet 1, </a:t>
            </a:r>
            <a:r>
              <a:rPr lang="en-US" sz="1800" b="0">
                <a:solidFill>
                  <a:srgbClr val="333333"/>
                </a:solidFill>
                <a:effectLst/>
                <a:latin typeface="Times New Roman" panose="02020603050405020304" pitchFamily="18" charset="0"/>
                <a:ea typeface="Times New Roman" panose="02020603050405020304" pitchFamily="18" charset="0"/>
              </a:rPr>
              <a:t>for </a:t>
            </a:r>
            <a:r>
              <a:rPr lang="en-US" sz="1800" b="1">
                <a:solidFill>
                  <a:srgbClr val="333333"/>
                </a:solidFill>
                <a:effectLst/>
                <a:latin typeface="Times New Roman" panose="02020603050405020304" pitchFamily="18" charset="0"/>
                <a:ea typeface="Times New Roman" panose="02020603050405020304" pitchFamily="18" charset="0"/>
              </a:rPr>
              <a:t>Second</a:t>
            </a:r>
            <a:r>
              <a:rPr lang="en-US" sz="1800" b="0">
                <a:solidFill>
                  <a:srgbClr val="333333"/>
                </a:solidFill>
                <a:effectLst/>
                <a:latin typeface="Times New Roman" panose="02020603050405020304" pitchFamily="18" charset="0"/>
                <a:ea typeface="Times New Roman" panose="02020603050405020304" pitchFamily="18" charset="0"/>
              </a:rPr>
              <a:t> Availability Zone  select</a:t>
            </a:r>
            <a:r>
              <a:rPr lang="en-US" sz="1800" b="1">
                <a:solidFill>
                  <a:srgbClr val="333333"/>
                </a:solidFill>
                <a:effectLst/>
                <a:latin typeface="Times New Roman" panose="02020603050405020304" pitchFamily="18" charset="0"/>
                <a:ea typeface="Times New Roman" panose="02020603050405020304" pitchFamily="18" charset="0"/>
              </a:rPr>
              <a:t> Public Subnet 2.</a:t>
            </a:r>
            <a:endParaRPr lang="en-IN" sz="18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856157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5E1E9D-789B-D921-89BE-9678E2EF7531}"/>
              </a:ext>
            </a:extLst>
          </p:cNvPr>
          <p:cNvPicPr>
            <a:picLocks noChangeAspect="1"/>
          </p:cNvPicPr>
          <p:nvPr/>
        </p:nvPicPr>
        <p:blipFill>
          <a:blip r:embed="rId2" cstate="print">
            <a:extLst>
              <a:ext uri="{28A0092B-C50C-407E-A947-70E740481C1C}">
                <a14:useLocalDpi xmlns:a14="http://schemas.microsoft.com/office/drawing/2010/main" val="0"/>
              </a:ext>
            </a:extLst>
          </a:blip>
          <a:srcRect l="-794" t="8555" r="3798" b="10773"/>
          <a:stretch>
            <a:fillRect/>
          </a:stretch>
        </p:blipFill>
        <p:spPr bwMode="auto">
          <a:xfrm>
            <a:off x="2495550" y="357822"/>
            <a:ext cx="5270500" cy="2464435"/>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0A39E829-62F3-DB29-F22D-A47A749A0749}"/>
              </a:ext>
            </a:extLst>
          </p:cNvPr>
          <p:cNvSpPr txBox="1"/>
          <p:nvPr/>
        </p:nvSpPr>
        <p:spPr>
          <a:xfrm>
            <a:off x="1272540" y="2835415"/>
            <a:ext cx="10045700" cy="646331"/>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28600" algn="just"/>
            <a:r>
              <a:rPr lang="en-US" sz="1800" b="0">
                <a:solidFill>
                  <a:srgbClr val="333333"/>
                </a:solidFill>
                <a:effectLst/>
                <a:latin typeface="Times New Roman" panose="02020603050405020304" pitchFamily="18" charset="0"/>
                <a:ea typeface="Times New Roman" panose="02020603050405020304" pitchFamily="18" charset="0"/>
              </a:rPr>
              <a:t>Step 10:  </a:t>
            </a:r>
            <a:r>
              <a:rPr lang="en-US" sz="1800">
                <a:solidFill>
                  <a:srgbClr val="333333"/>
                </a:solidFill>
                <a:effectLst/>
                <a:latin typeface="Times New Roman" panose="02020603050405020304" pitchFamily="18" charset="0"/>
                <a:ea typeface="Times New Roman" panose="02020603050405020304" pitchFamily="18" charset="0"/>
              </a:rPr>
              <a:t>In the </a:t>
            </a:r>
            <a:r>
              <a:rPr lang="en-US" sz="1800" b="1">
                <a:solidFill>
                  <a:srgbClr val="333333"/>
                </a:solidFill>
                <a:effectLst/>
                <a:latin typeface="Times New Roman" panose="02020603050405020304" pitchFamily="18" charset="0"/>
                <a:ea typeface="Times New Roman" panose="02020603050405020304" pitchFamily="18" charset="0"/>
              </a:rPr>
              <a:t>Security groups</a:t>
            </a:r>
            <a:r>
              <a:rPr lang="en-US" sz="1800">
                <a:solidFill>
                  <a:srgbClr val="333333"/>
                </a:solidFill>
                <a:effectLst/>
                <a:latin typeface="Times New Roman" panose="02020603050405020304" pitchFamily="18" charset="0"/>
                <a:ea typeface="Times New Roman" panose="02020603050405020304" pitchFamily="18" charset="0"/>
              </a:rPr>
              <a:t> section: Select </a:t>
            </a:r>
            <a:r>
              <a:rPr lang="en-US" sz="1800" b="1">
                <a:solidFill>
                  <a:srgbClr val="333333"/>
                </a:solidFill>
                <a:effectLst/>
                <a:latin typeface="Times New Roman" panose="02020603050405020304" pitchFamily="18" charset="0"/>
                <a:ea typeface="Times New Roman" panose="02020603050405020304" pitchFamily="18" charset="0"/>
              </a:rPr>
              <a:t>Web Security Group</a:t>
            </a:r>
            <a:endParaRPr lang="en-IN" sz="1800">
              <a:effectLst/>
              <a:latin typeface="Times New Roman" panose="02020603050405020304" pitchFamily="18" charset="0"/>
              <a:ea typeface="Times New Roman" panose="02020603050405020304" pitchFamily="18" charset="0"/>
            </a:endParaRPr>
          </a:p>
          <a:p>
            <a:pPr algn="just"/>
            <a:r>
              <a:rPr lang="en-US" sz="1800" b="0">
                <a:solidFill>
                  <a:srgbClr val="333333"/>
                </a:solidFill>
                <a:effectLst/>
                <a:latin typeface="Times New Roman" panose="02020603050405020304" pitchFamily="18" charset="0"/>
                <a:ea typeface="Times New Roman" panose="02020603050405020304" pitchFamily="18" charset="0"/>
              </a:rPr>
              <a:t>      Step 11: </a:t>
            </a:r>
            <a:r>
              <a:rPr lang="en-US" sz="1800">
                <a:solidFill>
                  <a:srgbClr val="333333"/>
                </a:solidFill>
                <a:effectLst/>
                <a:latin typeface="Times New Roman" panose="02020603050405020304" pitchFamily="18" charset="0"/>
                <a:ea typeface="Times New Roman" panose="02020603050405020304" pitchFamily="18" charset="0"/>
              </a:rPr>
              <a:t>For the Listener HTTP:80 row, set the Default action to forward to </a:t>
            </a:r>
            <a:r>
              <a:rPr lang="en-US" sz="1800" b="1" err="1">
                <a:solidFill>
                  <a:srgbClr val="333333"/>
                </a:solidFill>
                <a:effectLst/>
                <a:latin typeface="Times New Roman" panose="02020603050405020304" pitchFamily="18" charset="0"/>
                <a:ea typeface="Times New Roman" panose="02020603050405020304" pitchFamily="18" charset="0"/>
              </a:rPr>
              <a:t>LabGroup</a:t>
            </a:r>
            <a:r>
              <a:rPr lang="en-US" sz="1800">
                <a:solidFill>
                  <a:srgbClr val="333333"/>
                </a:solidFill>
                <a:effectLst/>
                <a:latin typeface="Times New Roman" panose="02020603050405020304" pitchFamily="18" charset="0"/>
                <a:ea typeface="Times New Roman" panose="02020603050405020304" pitchFamily="18" charset="0"/>
              </a:rPr>
              <a:t>.</a:t>
            </a:r>
            <a:endParaRPr lang="en-IN" sz="1800">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93AB19B3-0804-63B4-28D6-C990F13C0570}"/>
              </a:ext>
            </a:extLst>
          </p:cNvPr>
          <p:cNvPicPr>
            <a:picLocks noChangeAspect="1"/>
          </p:cNvPicPr>
          <p:nvPr/>
        </p:nvPicPr>
        <p:blipFill>
          <a:blip r:embed="rId3" cstate="print">
            <a:extLst>
              <a:ext uri="{28A0092B-C50C-407E-A947-70E740481C1C}">
                <a14:useLocalDpi xmlns:a14="http://schemas.microsoft.com/office/drawing/2010/main" val="0"/>
              </a:ext>
            </a:extLst>
          </a:blip>
          <a:srcRect t="8837" b="9635"/>
          <a:stretch>
            <a:fillRect/>
          </a:stretch>
        </p:blipFill>
        <p:spPr bwMode="auto">
          <a:xfrm>
            <a:off x="2660650" y="3773170"/>
            <a:ext cx="5326380" cy="24409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41814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925EF2-DF3B-65B1-2C40-39318E91503D}"/>
              </a:ext>
            </a:extLst>
          </p:cNvPr>
          <p:cNvSpPr txBox="1"/>
          <p:nvPr/>
        </p:nvSpPr>
        <p:spPr>
          <a:xfrm>
            <a:off x="1435100" y="445388"/>
            <a:ext cx="9801860" cy="4616905"/>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US" sz="1800">
                <a:solidFill>
                  <a:srgbClr val="333333"/>
                </a:solidFill>
                <a:effectLst/>
                <a:latin typeface="Times New Roman" panose="02020603050405020304" pitchFamily="18" charset="0"/>
                <a:ea typeface="Times New Roman" panose="02020603050405020304" pitchFamily="18" charset="0"/>
              </a:rPr>
              <a:t>Step 12 : Scroll to the bottom and choose Create load balancer.</a:t>
            </a:r>
            <a:endParaRPr lang="en-IN" sz="1800">
              <a:effectLst/>
              <a:latin typeface="Times New Roman" panose="02020603050405020304" pitchFamily="18" charset="0"/>
              <a:ea typeface="Times New Roman" panose="02020603050405020304" pitchFamily="18" charset="0"/>
            </a:endParaRPr>
          </a:p>
          <a:p>
            <a:pPr algn="just">
              <a:lnSpc>
                <a:spcPct val="107000"/>
              </a:lnSpc>
              <a:spcAft>
                <a:spcPts val="800"/>
              </a:spcAft>
            </a:pP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3: Create a Launch Configuration and an Auto Scaling Group</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US" sz="1800">
                <a:solidFill>
                  <a:srgbClr val="333333"/>
                </a:solidFill>
                <a:effectLst/>
                <a:latin typeface="Times New Roman" panose="02020603050405020304" pitchFamily="18" charset="0"/>
                <a:ea typeface="Times New Roman" panose="02020603050405020304" pitchFamily="18" charset="0"/>
              </a:rPr>
              <a:t>     Step 1 : In the left navigation pane, click </a:t>
            </a:r>
            <a:r>
              <a:rPr lang="en-US" sz="1800" b="1">
                <a:solidFill>
                  <a:srgbClr val="333333"/>
                </a:solidFill>
                <a:effectLst/>
                <a:latin typeface="Times New Roman" panose="02020603050405020304" pitchFamily="18" charset="0"/>
                <a:ea typeface="Times New Roman" panose="02020603050405020304" pitchFamily="18" charset="0"/>
              </a:rPr>
              <a:t>Launch Configurations</a:t>
            </a:r>
            <a:r>
              <a:rPr lang="en-US" sz="1800">
                <a:solidFill>
                  <a:srgbClr val="333333"/>
                </a:solidFill>
                <a:effectLst/>
                <a:latin typeface="Times New Roman" panose="02020603050405020304" pitchFamily="18" charset="0"/>
                <a:ea typeface="Times New Roman" panose="02020603050405020304" pitchFamily="18" charset="0"/>
              </a:rPr>
              <a:t>.</a:t>
            </a:r>
            <a:endParaRPr lang="en-IN" sz="1800">
              <a:effectLst/>
              <a:latin typeface="Times New Roman" panose="02020603050405020304" pitchFamily="18" charset="0"/>
              <a:ea typeface="Times New Roman" panose="02020603050405020304" pitchFamily="18" charset="0"/>
            </a:endParaRPr>
          </a:p>
          <a:p>
            <a:pPr algn="just"/>
            <a:r>
              <a:rPr lang="en-US" sz="1800">
                <a:solidFill>
                  <a:srgbClr val="333333"/>
                </a:solidFill>
                <a:effectLst/>
                <a:latin typeface="Times New Roman" panose="02020603050405020304" pitchFamily="18" charset="0"/>
                <a:ea typeface="Times New Roman" panose="02020603050405020304" pitchFamily="18" charset="0"/>
              </a:rPr>
              <a:t>     Step 2 :  Click Create </a:t>
            </a:r>
            <a:r>
              <a:rPr lang="en-US" sz="1800" b="1">
                <a:solidFill>
                  <a:srgbClr val="333333"/>
                </a:solidFill>
                <a:effectLst/>
                <a:latin typeface="Times New Roman" panose="02020603050405020304" pitchFamily="18" charset="0"/>
                <a:ea typeface="Times New Roman" panose="02020603050405020304" pitchFamily="18" charset="0"/>
              </a:rPr>
              <a:t>Launch Configuration.</a:t>
            </a:r>
            <a:endParaRPr lang="en-IN" sz="1800">
              <a:effectLst/>
              <a:latin typeface="Times New Roman" panose="02020603050405020304" pitchFamily="18" charset="0"/>
              <a:ea typeface="Times New Roman" panose="02020603050405020304" pitchFamily="18" charset="0"/>
            </a:endParaRPr>
          </a:p>
          <a:p>
            <a:pPr algn="just"/>
            <a:r>
              <a:rPr lang="en-US" sz="1800">
                <a:solidFill>
                  <a:srgbClr val="333333"/>
                </a:solidFill>
                <a:effectLst/>
                <a:latin typeface="Times New Roman" panose="02020603050405020304" pitchFamily="18" charset="0"/>
                <a:ea typeface="Times New Roman" panose="02020603050405020304" pitchFamily="18" charset="0"/>
              </a:rPr>
              <a:t>      Step 3 : Configure these settings:</a:t>
            </a:r>
            <a:endParaRPr lang="en-IN" sz="1800">
              <a:effectLst/>
              <a:latin typeface="Times New Roman" panose="02020603050405020304" pitchFamily="18" charset="0"/>
              <a:ea typeface="Times New Roman" panose="02020603050405020304" pitchFamily="18" charset="0"/>
            </a:endParaRPr>
          </a:p>
          <a:p>
            <a:pPr marL="342900" lvl="0" indent="-342900" algn="just">
              <a:buFont typeface="Wingdings" panose="05000000000000000000" pitchFamily="2" charset="2"/>
              <a:buChar char=""/>
            </a:pPr>
            <a:r>
              <a:rPr lang="en-US" sz="1800" b="0">
                <a:solidFill>
                  <a:srgbClr val="333333"/>
                </a:solidFill>
                <a:effectLst/>
                <a:latin typeface="Times New Roman" panose="02020603050405020304" pitchFamily="18" charset="0"/>
                <a:ea typeface="Times New Roman" panose="02020603050405020304" pitchFamily="18" charset="0"/>
              </a:rPr>
              <a:t>Launch configuration name: LabConfig</a:t>
            </a:r>
            <a:endParaRPr lang="en-IN" sz="1800">
              <a:effectLst/>
              <a:latin typeface="Times New Roman" panose="02020603050405020304" pitchFamily="18" charset="0"/>
              <a:ea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Amazon Machine Image (AMI) Choose </a:t>
            </a:r>
            <a:r>
              <a:rPr lang="en-US" sz="1800"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Web Server AMI</a:t>
            </a:r>
          </a:p>
          <a:p>
            <a:pPr marL="342900" lvl="0" indent="-342900" algn="just">
              <a:lnSpc>
                <a:spcPct val="107000"/>
              </a:lnSpc>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 type: </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choose instance type</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Select </a:t>
            </a:r>
            <a:r>
              <a:rPr lang="en-US" sz="2000"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t3.micro</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choose</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If you have launched the lab in the us-east-1 Region, select the </a:t>
            </a:r>
            <a:r>
              <a:rPr lang="en-US" sz="2000" b="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t2.micro</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endParaRPr lang="en-IN" sz="16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CF2FBAC4-3DA1-5B35-00E0-313C316FF126}"/>
              </a:ext>
            </a:extLst>
          </p:cNvPr>
          <p:cNvPicPr>
            <a:picLocks noChangeAspect="1"/>
          </p:cNvPicPr>
          <p:nvPr/>
        </p:nvPicPr>
        <p:blipFill>
          <a:blip r:embed="rId2" cstate="print">
            <a:extLst>
              <a:ext uri="{28A0092B-C50C-407E-A947-70E740481C1C}">
                <a14:useLocalDpi xmlns:a14="http://schemas.microsoft.com/office/drawing/2010/main" val="0"/>
              </a:ext>
            </a:extLst>
          </a:blip>
          <a:srcRect l="2033" t="9947" r="2010" b="9423"/>
          <a:stretch>
            <a:fillRect/>
          </a:stretch>
        </p:blipFill>
        <p:spPr bwMode="auto">
          <a:xfrm>
            <a:off x="3263265" y="4658360"/>
            <a:ext cx="4629150" cy="21996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09992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D18AA7-52B4-AEF7-0DD7-21B7AC8FA9D3}"/>
              </a:ext>
            </a:extLst>
          </p:cNvPr>
          <p:cNvSpPr txBox="1"/>
          <p:nvPr/>
        </p:nvSpPr>
        <p:spPr>
          <a:xfrm>
            <a:off x="1384300" y="337415"/>
            <a:ext cx="9618980" cy="383912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lvl="0" indent="-342900" algn="just">
              <a:lnSpc>
                <a:spcPct val="107000"/>
              </a:lnSpc>
              <a:buFont typeface="Wingdings" panose="05000000000000000000" pitchFamily="2" charset="2"/>
              <a:buChar char=""/>
            </a:pP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Additional configuration</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Monitoring:</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Select </a:t>
            </a:r>
            <a:r>
              <a:rPr lang="en-US" sz="2000"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Enable EC2 instance detailed monitoring within CloudWatch</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20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Under </a:t>
            </a:r>
            <a:r>
              <a:rPr lang="en-US" sz="2000" b="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Security groups,</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Select an existing security group</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Select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Web Security Group</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Under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Key pair</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configure:</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Key pair options:</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an existing key pair</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Existing key pair:</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vockey</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Select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 acknowledge...</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Click  Create Launch Configuration.</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F15F2F88-6B0D-6E38-C43F-E78C3D506B1C}"/>
              </a:ext>
            </a:extLst>
          </p:cNvPr>
          <p:cNvPicPr>
            <a:picLocks noChangeAspect="1"/>
          </p:cNvPicPr>
          <p:nvPr/>
        </p:nvPicPr>
        <p:blipFill>
          <a:blip r:embed="rId2" cstate="print">
            <a:extLst>
              <a:ext uri="{28A0092B-C50C-407E-A947-70E740481C1C}">
                <a14:useLocalDpi xmlns:a14="http://schemas.microsoft.com/office/drawing/2010/main" val="0"/>
              </a:ext>
            </a:extLst>
          </a:blip>
          <a:srcRect t="10327" b="10147"/>
          <a:stretch>
            <a:fillRect/>
          </a:stretch>
        </p:blipFill>
        <p:spPr bwMode="auto">
          <a:xfrm>
            <a:off x="3192145" y="4442230"/>
            <a:ext cx="4649470" cy="207835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27939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84BC28-672A-7E11-F5C6-B139765FA338}"/>
              </a:ext>
            </a:extLst>
          </p:cNvPr>
          <p:cNvSpPr txBox="1"/>
          <p:nvPr/>
        </p:nvSpPr>
        <p:spPr>
          <a:xfrm>
            <a:off x="1272540" y="442020"/>
            <a:ext cx="9761220" cy="1701107"/>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28600" algn="just">
              <a:lnSpc>
                <a:spcPct val="107000"/>
              </a:lnSpc>
              <a:spcAft>
                <a:spcPts val="800"/>
              </a:spcAft>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4: Select the checkbox for the </a:t>
            </a:r>
            <a:r>
              <a:rPr lang="en-US" sz="2000" i="1"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LabConfig</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Launch Configuration.</a:t>
            </a:r>
          </a:p>
          <a:p>
            <a:pPr algn="just">
              <a:lnSpc>
                <a:spcPct val="107000"/>
              </a:lnSpc>
              <a:spcAft>
                <a:spcPts val="800"/>
              </a:spcAft>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5 : From the  Actions menu, choose </a:t>
            </a:r>
            <a:r>
              <a:rPr lang="en-US" sz="2000"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Create Auto Scaling group.</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6 : Enter Auto Scaling group name:</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Name:</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 Auto Scaling Group</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41C1F951-F918-D3F8-6F7F-C296475EADBE}"/>
              </a:ext>
            </a:extLst>
          </p:cNvPr>
          <p:cNvPicPr>
            <a:picLocks noChangeAspect="1"/>
          </p:cNvPicPr>
          <p:nvPr/>
        </p:nvPicPr>
        <p:blipFill>
          <a:blip r:embed="rId2">
            <a:extLst>
              <a:ext uri="{28A0092B-C50C-407E-A947-70E740481C1C}">
                <a14:useLocalDpi xmlns:a14="http://schemas.microsoft.com/office/drawing/2010/main" val="0"/>
              </a:ext>
            </a:extLst>
          </a:blip>
          <a:srcRect t="9294" b="10658"/>
          <a:stretch>
            <a:fillRect/>
          </a:stretch>
        </p:blipFill>
        <p:spPr bwMode="auto">
          <a:xfrm>
            <a:off x="5451475" y="1863933"/>
            <a:ext cx="5942330" cy="2673985"/>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5E22C73B-A931-BA76-B5D6-444261D86066}"/>
              </a:ext>
            </a:extLst>
          </p:cNvPr>
          <p:cNvSpPr txBox="1"/>
          <p:nvPr/>
        </p:nvSpPr>
        <p:spPr>
          <a:xfrm>
            <a:off x="1414779" y="4258724"/>
            <a:ext cx="10649585" cy="2311402"/>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28600" algn="just">
              <a:lnSpc>
                <a:spcPct val="107000"/>
              </a:lnSpc>
              <a:spcAft>
                <a:spcPts val="800"/>
              </a:spcAft>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7 : Choose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Next</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8 : On the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Network</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page configure</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Network:</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VPC</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buFont typeface="Wingdings" panose="05000000000000000000" pitchFamily="2" charset="2"/>
              <a:buChar char=""/>
            </a:pP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Subnet:</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Select </a:t>
            </a:r>
            <a:r>
              <a:rPr lang="en-US" sz="2000"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Private Subnet 1 (10.0.1.0/24)</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and</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Private Subnet 2 (10.0.3.0/24)</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b="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9 : Choose Next.</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marL="228600" algn="just"/>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9067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8836A1-67DD-25E2-6142-14F8AC26C683}"/>
              </a:ext>
            </a:extLst>
          </p:cNvPr>
          <p:cNvPicPr>
            <a:picLocks noChangeAspect="1"/>
          </p:cNvPicPr>
          <p:nvPr/>
        </p:nvPicPr>
        <p:blipFill>
          <a:blip r:embed="rId2" cstate="print">
            <a:extLst>
              <a:ext uri="{28A0092B-C50C-407E-A947-70E740481C1C}">
                <a14:useLocalDpi xmlns:a14="http://schemas.microsoft.com/office/drawing/2010/main" val="0"/>
              </a:ext>
            </a:extLst>
          </a:blip>
          <a:srcRect t="9295" b="9899"/>
          <a:stretch>
            <a:fillRect/>
          </a:stretch>
        </p:blipFill>
        <p:spPr bwMode="auto">
          <a:xfrm>
            <a:off x="1854517" y="278765"/>
            <a:ext cx="4744085" cy="2155190"/>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0BCF0FC6-E39E-8F7B-D5B7-EB29CB7076A4}"/>
              </a:ext>
            </a:extLst>
          </p:cNvPr>
          <p:cNvSpPr txBox="1"/>
          <p:nvPr/>
        </p:nvSpPr>
        <p:spPr>
          <a:xfrm>
            <a:off x="1076960" y="2828836"/>
            <a:ext cx="10414000" cy="1015663"/>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28600" algn="just"/>
            <a:r>
              <a:rPr lang="en-US" sz="2000">
                <a:solidFill>
                  <a:srgbClr val="333333"/>
                </a:solidFill>
                <a:effectLst/>
                <a:latin typeface="Times New Roman" panose="02020603050405020304" pitchFamily="18" charset="0"/>
                <a:ea typeface="Times New Roman" panose="02020603050405020304" pitchFamily="18" charset="0"/>
              </a:rPr>
              <a:t>Step 10 : In the </a:t>
            </a:r>
            <a:r>
              <a:rPr lang="en-US" sz="2000" b="1">
                <a:solidFill>
                  <a:srgbClr val="333333"/>
                </a:solidFill>
                <a:effectLst/>
                <a:latin typeface="Times New Roman" panose="02020603050405020304" pitchFamily="18" charset="0"/>
                <a:ea typeface="Times New Roman" panose="02020603050405020304" pitchFamily="18" charset="0"/>
              </a:rPr>
              <a:t>Load balancing - </a:t>
            </a:r>
            <a:r>
              <a:rPr lang="en-US" sz="2000" b="1" i="1">
                <a:solidFill>
                  <a:srgbClr val="333333"/>
                </a:solidFill>
                <a:effectLst/>
                <a:latin typeface="Times New Roman" panose="02020603050405020304" pitchFamily="18" charset="0"/>
                <a:ea typeface="Times New Roman" panose="02020603050405020304" pitchFamily="18" charset="0"/>
              </a:rPr>
              <a:t>optional</a:t>
            </a:r>
            <a:r>
              <a:rPr lang="en-US" sz="2000">
                <a:solidFill>
                  <a:srgbClr val="333333"/>
                </a:solidFill>
                <a:effectLst/>
                <a:latin typeface="Times New Roman" panose="02020603050405020304" pitchFamily="18" charset="0"/>
                <a:ea typeface="Times New Roman" panose="02020603050405020304" pitchFamily="18" charset="0"/>
              </a:rPr>
              <a:t> pane, choose </a:t>
            </a:r>
            <a:r>
              <a:rPr lang="en-US" sz="2000" b="1">
                <a:solidFill>
                  <a:srgbClr val="333333"/>
                </a:solidFill>
                <a:effectLst/>
                <a:latin typeface="Times New Roman" panose="02020603050405020304" pitchFamily="18" charset="0"/>
                <a:ea typeface="Times New Roman" panose="02020603050405020304" pitchFamily="18" charset="0"/>
              </a:rPr>
              <a:t>Attach to an existing load balancer</a:t>
            </a:r>
            <a:endParaRPr lang="en-IN" sz="2000">
              <a:effectLst/>
              <a:latin typeface="Times New Roman" panose="02020603050405020304" pitchFamily="18" charset="0"/>
              <a:ea typeface="Times New Roman" panose="02020603050405020304" pitchFamily="18" charset="0"/>
            </a:endParaRPr>
          </a:p>
          <a:p>
            <a:pPr algn="just"/>
            <a:r>
              <a:rPr lang="en-US" sz="2000">
                <a:solidFill>
                  <a:srgbClr val="333333"/>
                </a:solidFill>
                <a:effectLst/>
                <a:latin typeface="Times New Roman" panose="02020603050405020304" pitchFamily="18" charset="0"/>
                <a:ea typeface="Times New Roman" panose="02020603050405020304" pitchFamily="18" charset="0"/>
              </a:rPr>
              <a:t>      Step 11 : In the </a:t>
            </a:r>
            <a:r>
              <a:rPr lang="en-US" sz="2000" b="1">
                <a:solidFill>
                  <a:srgbClr val="333333"/>
                </a:solidFill>
                <a:effectLst/>
                <a:latin typeface="Times New Roman" panose="02020603050405020304" pitchFamily="18" charset="0"/>
                <a:ea typeface="Times New Roman" panose="02020603050405020304" pitchFamily="18" charset="0"/>
              </a:rPr>
              <a:t>Attach to an existing load balancer</a:t>
            </a:r>
            <a:r>
              <a:rPr lang="en-US" sz="2000">
                <a:solidFill>
                  <a:srgbClr val="333333"/>
                </a:solidFill>
                <a:effectLst/>
                <a:latin typeface="Times New Roman" panose="02020603050405020304" pitchFamily="18" charset="0"/>
                <a:ea typeface="Times New Roman" panose="02020603050405020304" pitchFamily="18" charset="0"/>
              </a:rPr>
              <a:t> pane, use the dropdown             list to select </a:t>
            </a:r>
            <a:r>
              <a:rPr lang="en-US" sz="2000" i="1" err="1">
                <a:solidFill>
                  <a:srgbClr val="333333"/>
                </a:solidFill>
                <a:effectLst/>
                <a:latin typeface="Times New Roman" panose="02020603050405020304" pitchFamily="18" charset="0"/>
                <a:ea typeface="Times New Roman" panose="02020603050405020304" pitchFamily="18" charset="0"/>
              </a:rPr>
              <a:t>LabGroup</a:t>
            </a:r>
            <a:r>
              <a:rPr lang="en-US" sz="2000">
                <a:solidFill>
                  <a:srgbClr val="333333"/>
                </a:solidFill>
                <a:effectLst/>
                <a:latin typeface="Times New Roman" panose="02020603050405020304" pitchFamily="18" charset="0"/>
                <a:ea typeface="Times New Roman" panose="02020603050405020304" pitchFamily="18" charset="0"/>
              </a:rPr>
              <a:t>.</a:t>
            </a:r>
            <a:endParaRPr lang="en-IN" sz="2000">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35D6517F-FED4-1B07-A434-7CF5C3BEE679}"/>
              </a:ext>
            </a:extLst>
          </p:cNvPr>
          <p:cNvPicPr>
            <a:picLocks noChangeAspect="1"/>
          </p:cNvPicPr>
          <p:nvPr/>
        </p:nvPicPr>
        <p:blipFill>
          <a:blip r:embed="rId3">
            <a:extLst>
              <a:ext uri="{28A0092B-C50C-407E-A947-70E740481C1C}">
                <a14:useLocalDpi xmlns:a14="http://schemas.microsoft.com/office/drawing/2010/main" val="0"/>
              </a:ext>
            </a:extLst>
          </a:blip>
          <a:srcRect t="9037" b="9889"/>
          <a:stretch>
            <a:fillRect/>
          </a:stretch>
        </p:blipFill>
        <p:spPr bwMode="auto">
          <a:xfrm>
            <a:off x="1529715" y="3995102"/>
            <a:ext cx="5942330" cy="27082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98748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149DDD-A9FC-7706-B63A-1E57B2A4F8B3}"/>
              </a:ext>
            </a:extLst>
          </p:cNvPr>
          <p:cNvSpPr txBox="1"/>
          <p:nvPr/>
        </p:nvSpPr>
        <p:spPr>
          <a:xfrm>
            <a:off x="1252220" y="379884"/>
            <a:ext cx="9751060" cy="254338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28600" algn="just"/>
            <a:r>
              <a:rPr lang="en-US" sz="2000">
                <a:solidFill>
                  <a:srgbClr val="333333"/>
                </a:solidFill>
                <a:effectLst/>
                <a:latin typeface="Times New Roman" panose="02020603050405020304" pitchFamily="18" charset="0"/>
                <a:ea typeface="Times New Roman" panose="02020603050405020304" pitchFamily="18" charset="0"/>
              </a:rPr>
              <a:t>Step 12 : In the </a:t>
            </a:r>
            <a:r>
              <a:rPr lang="en-US" sz="2000" b="1">
                <a:solidFill>
                  <a:srgbClr val="333333"/>
                </a:solidFill>
                <a:effectLst/>
                <a:latin typeface="Times New Roman" panose="02020603050405020304" pitchFamily="18" charset="0"/>
                <a:ea typeface="Times New Roman" panose="02020603050405020304" pitchFamily="18" charset="0"/>
              </a:rPr>
              <a:t>Additional settings - </a:t>
            </a:r>
            <a:r>
              <a:rPr lang="en-US" sz="2000" b="1" i="1">
                <a:solidFill>
                  <a:srgbClr val="333333"/>
                </a:solidFill>
                <a:effectLst/>
                <a:latin typeface="Times New Roman" panose="02020603050405020304" pitchFamily="18" charset="0"/>
                <a:ea typeface="Times New Roman" panose="02020603050405020304" pitchFamily="18" charset="0"/>
              </a:rPr>
              <a:t>optional</a:t>
            </a:r>
            <a:r>
              <a:rPr lang="en-US" sz="2000">
                <a:solidFill>
                  <a:srgbClr val="333333"/>
                </a:solidFill>
                <a:effectLst/>
                <a:latin typeface="Times New Roman" panose="02020603050405020304" pitchFamily="18" charset="0"/>
                <a:ea typeface="Times New Roman" panose="02020603050405020304" pitchFamily="18" charset="0"/>
              </a:rPr>
              <a:t> pane, select </a:t>
            </a:r>
            <a:r>
              <a:rPr lang="en-US" sz="2000" b="1">
                <a:solidFill>
                  <a:srgbClr val="333333"/>
                </a:solidFill>
                <a:effectLst/>
                <a:latin typeface="Times New Roman" panose="02020603050405020304" pitchFamily="18" charset="0"/>
                <a:ea typeface="Times New Roman" panose="02020603050405020304" pitchFamily="18" charset="0"/>
              </a:rPr>
              <a:t>Enable group metrics collection within CloudWatch</a:t>
            </a:r>
            <a:endParaRPr lang="en-IN" sz="2000">
              <a:effectLst/>
              <a:latin typeface="Times New Roman" panose="02020603050405020304" pitchFamily="18" charset="0"/>
              <a:ea typeface="Times New Roman" panose="02020603050405020304" pitchFamily="18" charset="0"/>
            </a:endParaRPr>
          </a:p>
          <a:p>
            <a:pPr algn="just">
              <a:lnSpc>
                <a:spcPct val="107000"/>
              </a:lnSpc>
              <a:spcAft>
                <a:spcPts val="800"/>
              </a:spcAft>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13  :Choose Next. </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07000"/>
              </a:lnSpc>
              <a:spcAft>
                <a:spcPts val="800"/>
              </a:spcAft>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14  : Under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Group size</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configure: </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Desired capacity:</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2</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Minimum capacity:</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2</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Maximum capacity:</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6</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A7ED4B3C-28E2-0E26-ECA9-735E75688A90}"/>
              </a:ext>
            </a:extLst>
          </p:cNvPr>
          <p:cNvPicPr>
            <a:picLocks noChangeAspect="1"/>
          </p:cNvPicPr>
          <p:nvPr/>
        </p:nvPicPr>
        <p:blipFill>
          <a:blip r:embed="rId2" cstate="print">
            <a:extLst>
              <a:ext uri="{28A0092B-C50C-407E-A947-70E740481C1C}">
                <a14:useLocalDpi xmlns:a14="http://schemas.microsoft.com/office/drawing/2010/main" val="0"/>
              </a:ext>
            </a:extLst>
          </a:blip>
          <a:srcRect t="9037" b="9889"/>
          <a:stretch>
            <a:fillRect/>
          </a:stretch>
        </p:blipFill>
        <p:spPr bwMode="auto">
          <a:xfrm>
            <a:off x="5654675" y="1733396"/>
            <a:ext cx="4235450" cy="1930400"/>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4A565E15-E961-08E8-B4A6-D9005A4512C2}"/>
              </a:ext>
            </a:extLst>
          </p:cNvPr>
          <p:cNvSpPr txBox="1"/>
          <p:nvPr/>
        </p:nvSpPr>
        <p:spPr>
          <a:xfrm>
            <a:off x="1424940" y="4171796"/>
            <a:ext cx="7962900" cy="229550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ct val="107000"/>
              </a:lnSpc>
              <a:spcAft>
                <a:spcPts val="800"/>
              </a:spcAft>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15 : Under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Scaling policies</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choose </a:t>
            </a:r>
            <a:r>
              <a:rPr lang="en-US" sz="2000"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Target tracking scaling policy</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and configure:</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policy name:</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LabScalingPolicy</a:t>
            </a:r>
          </a:p>
          <a:p>
            <a:pPr marL="342900" lvl="0" indent="-342900" algn="just">
              <a:lnSpc>
                <a:spcPct val="107000"/>
              </a:lnSpc>
              <a:buFont typeface="Wingdings" panose="05000000000000000000" pitchFamily="2" charset="2"/>
              <a:buChar char=""/>
            </a:pPr>
            <a:r>
              <a:rPr lang="en-US" sz="18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Metric type:</a:t>
            </a: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Average CPU Utilization</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18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Target value:</a:t>
            </a: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60</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endParaRPr lang="en-IN" sz="20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3620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6FEBAF-D57E-6A42-680E-72979CD72B51}"/>
              </a:ext>
            </a:extLst>
          </p:cNvPr>
          <p:cNvPicPr>
            <a:picLocks noChangeAspect="1"/>
          </p:cNvPicPr>
          <p:nvPr/>
        </p:nvPicPr>
        <p:blipFill>
          <a:blip r:embed="rId2">
            <a:extLst>
              <a:ext uri="{28A0092B-C50C-407E-A947-70E740481C1C}">
                <a14:useLocalDpi xmlns:a14="http://schemas.microsoft.com/office/drawing/2010/main" val="0"/>
              </a:ext>
            </a:extLst>
          </a:blip>
          <a:srcRect t="9294" b="10141"/>
          <a:stretch>
            <a:fillRect/>
          </a:stretch>
        </p:blipFill>
        <p:spPr bwMode="auto">
          <a:xfrm>
            <a:off x="1296035" y="295275"/>
            <a:ext cx="5942330" cy="2691130"/>
          </a:xfrm>
          <a:prstGeom prst="rect">
            <a:avLst/>
          </a:prstGeom>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704FF431-7ACB-8C6A-084F-29534BBFA504}"/>
              </a:ext>
            </a:extLst>
          </p:cNvPr>
          <p:cNvSpPr txBox="1"/>
          <p:nvPr/>
        </p:nvSpPr>
        <p:spPr>
          <a:xfrm>
            <a:off x="1475104" y="3175286"/>
            <a:ext cx="6101080" cy="646331"/>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IN" sz="1800">
                <a:solidFill>
                  <a:srgbClr val="333333"/>
                </a:solidFill>
                <a:effectLst/>
                <a:latin typeface="Times New Roman" panose="02020603050405020304" pitchFamily="18" charset="0"/>
                <a:ea typeface="Times New Roman" panose="02020603050405020304" pitchFamily="18" charset="0"/>
              </a:rPr>
              <a:t> </a:t>
            </a:r>
            <a:r>
              <a:rPr lang="en-US" sz="1800">
                <a:solidFill>
                  <a:srgbClr val="333333"/>
                </a:solidFill>
                <a:effectLst/>
                <a:latin typeface="Times New Roman" panose="02020603050405020304" pitchFamily="18" charset="0"/>
                <a:ea typeface="Times New Roman" panose="02020603050405020304" pitchFamily="18" charset="0"/>
              </a:rPr>
              <a:t>Step 16 : Choose Next</a:t>
            </a:r>
            <a:endParaRPr lang="en-IN" sz="1800">
              <a:effectLst/>
              <a:latin typeface="Times New Roman" panose="02020603050405020304" pitchFamily="18" charset="0"/>
              <a:ea typeface="Times New Roman" panose="02020603050405020304" pitchFamily="18" charset="0"/>
            </a:endParaRPr>
          </a:p>
          <a:p>
            <a:pPr algn="just"/>
            <a:r>
              <a:rPr lang="en-US" sz="1800">
                <a:solidFill>
                  <a:srgbClr val="333333"/>
                </a:solidFill>
                <a:effectLst/>
                <a:latin typeface="Times New Roman" panose="02020603050405020304" pitchFamily="18" charset="0"/>
                <a:ea typeface="Times New Roman" panose="02020603050405020304" pitchFamily="18" charset="0"/>
              </a:rPr>
              <a:t>Step 17 : Choose Next</a:t>
            </a:r>
            <a:endParaRPr lang="en-IN" sz="1800">
              <a:effectLst/>
              <a:latin typeface="Times New Roman" panose="02020603050405020304" pitchFamily="18" charset="0"/>
              <a:ea typeface="Times New Roman" panose="02020603050405020304" pitchFamily="18" charset="0"/>
            </a:endParaRPr>
          </a:p>
        </p:txBody>
      </p:sp>
      <p:pic>
        <p:nvPicPr>
          <p:cNvPr id="9" name="Picture 8">
            <a:extLst>
              <a:ext uri="{FF2B5EF4-FFF2-40B4-BE49-F238E27FC236}">
                <a16:creationId xmlns:a16="http://schemas.microsoft.com/office/drawing/2014/main" id="{1765C944-E14A-A0E5-A7B7-32E1B9E0AD00}"/>
              </a:ext>
            </a:extLst>
          </p:cNvPr>
          <p:cNvPicPr>
            <a:picLocks noChangeAspect="1"/>
          </p:cNvPicPr>
          <p:nvPr/>
        </p:nvPicPr>
        <p:blipFill>
          <a:blip r:embed="rId3">
            <a:extLst>
              <a:ext uri="{28A0092B-C50C-407E-A947-70E740481C1C}">
                <a14:useLocalDpi xmlns:a14="http://schemas.microsoft.com/office/drawing/2010/main" val="0"/>
              </a:ext>
            </a:extLst>
          </a:blip>
          <a:srcRect t="10069" b="48364"/>
          <a:stretch>
            <a:fillRect/>
          </a:stretch>
        </p:blipFill>
        <p:spPr bwMode="auto">
          <a:xfrm>
            <a:off x="1633219" y="3986321"/>
            <a:ext cx="5942965" cy="1388745"/>
          </a:xfrm>
          <a:prstGeom prst="rect">
            <a:avLst/>
          </a:prstGeom>
          <a:ln>
            <a:noFill/>
          </a:ln>
          <a:extLst>
            <a:ext uri="{53640926-AAD7-44D8-BBD7-CCE9431645EC}">
              <a14:shadowObscured xmlns:a14="http://schemas.microsoft.com/office/drawing/2010/main"/>
            </a:ext>
          </a:extLst>
        </p:spPr>
      </p:pic>
      <p:sp>
        <p:nvSpPr>
          <p:cNvPr id="11" name="TextBox 10">
            <a:extLst>
              <a:ext uri="{FF2B5EF4-FFF2-40B4-BE49-F238E27FC236}">
                <a16:creationId xmlns:a16="http://schemas.microsoft.com/office/drawing/2014/main" id="{6E68B477-3283-AACF-F05D-F2732986BC93}"/>
              </a:ext>
            </a:extLst>
          </p:cNvPr>
          <p:cNvSpPr txBox="1"/>
          <p:nvPr/>
        </p:nvSpPr>
        <p:spPr>
          <a:xfrm>
            <a:off x="1760220" y="5539770"/>
            <a:ext cx="6101080" cy="92333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US" sz="1800">
                <a:solidFill>
                  <a:srgbClr val="333333"/>
                </a:solidFill>
                <a:effectLst/>
                <a:latin typeface="Times New Roman" panose="02020603050405020304" pitchFamily="18" charset="0"/>
                <a:ea typeface="Times New Roman" panose="02020603050405020304" pitchFamily="18" charset="0"/>
              </a:rPr>
              <a:t>Step 18 : Choose Tag</a:t>
            </a:r>
            <a:endParaRPr lang="en-IN" sz="1800">
              <a:effectLst/>
              <a:latin typeface="Times New Roman" panose="02020603050405020304" pitchFamily="18" charset="0"/>
              <a:ea typeface="Times New Roman" panose="02020603050405020304" pitchFamily="18" charset="0"/>
            </a:endParaRPr>
          </a:p>
          <a:p>
            <a:pPr marL="342900" lvl="0" indent="-342900" algn="just">
              <a:buFont typeface="Wingdings" panose="05000000000000000000" pitchFamily="2" charset="2"/>
              <a:buChar char=""/>
            </a:pPr>
            <a:r>
              <a:rPr lang="en-US" sz="1800" b="1">
                <a:solidFill>
                  <a:srgbClr val="333333"/>
                </a:solidFill>
                <a:effectLst/>
                <a:latin typeface="Times New Roman" panose="02020603050405020304" pitchFamily="18" charset="0"/>
                <a:ea typeface="Times New Roman" panose="02020603050405020304" pitchFamily="18" charset="0"/>
              </a:rPr>
              <a:t>Key:</a:t>
            </a:r>
            <a:r>
              <a:rPr lang="en-US" sz="1800">
                <a:solidFill>
                  <a:srgbClr val="333333"/>
                </a:solidFill>
                <a:effectLst/>
                <a:latin typeface="Times New Roman" panose="02020603050405020304" pitchFamily="18" charset="0"/>
                <a:ea typeface="Times New Roman" panose="02020603050405020304" pitchFamily="18" charset="0"/>
              </a:rPr>
              <a:t> Name</a:t>
            </a:r>
            <a:endParaRPr lang="en-IN" sz="1800">
              <a:effectLst/>
              <a:latin typeface="Times New Roman" panose="02020603050405020304" pitchFamily="18" charset="0"/>
              <a:ea typeface="Times New Roman" panose="02020603050405020304" pitchFamily="18" charset="0"/>
            </a:endParaRPr>
          </a:p>
          <a:p>
            <a:pPr marL="342900" lvl="0" indent="-342900" algn="just">
              <a:buFont typeface="Wingdings" panose="05000000000000000000" pitchFamily="2" charset="2"/>
              <a:buChar char=""/>
            </a:pPr>
            <a:r>
              <a:rPr lang="en-US" sz="1800" b="1">
                <a:solidFill>
                  <a:srgbClr val="333333"/>
                </a:solidFill>
                <a:effectLst/>
                <a:latin typeface="Times New Roman" panose="02020603050405020304" pitchFamily="18" charset="0"/>
                <a:ea typeface="Times New Roman" panose="02020603050405020304" pitchFamily="18" charset="0"/>
              </a:rPr>
              <a:t>Value:</a:t>
            </a:r>
            <a:r>
              <a:rPr lang="en-US" sz="1800">
                <a:solidFill>
                  <a:srgbClr val="333333"/>
                </a:solidFill>
                <a:effectLst/>
                <a:latin typeface="Times New Roman" panose="02020603050405020304" pitchFamily="18" charset="0"/>
                <a:ea typeface="Times New Roman" panose="02020603050405020304" pitchFamily="18" charset="0"/>
              </a:rPr>
              <a:t> Lab Instance</a:t>
            </a:r>
            <a:endParaRPr lang="en-IN" sz="18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913188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431066-37DE-BD84-10EF-EB8CB21C7010}"/>
              </a:ext>
            </a:extLst>
          </p:cNvPr>
          <p:cNvPicPr>
            <a:picLocks noChangeAspect="1"/>
          </p:cNvPicPr>
          <p:nvPr/>
        </p:nvPicPr>
        <p:blipFill>
          <a:blip r:embed="rId2" cstate="print">
            <a:extLst>
              <a:ext uri="{28A0092B-C50C-407E-A947-70E740481C1C}">
                <a14:useLocalDpi xmlns:a14="http://schemas.microsoft.com/office/drawing/2010/main" val="0"/>
              </a:ext>
            </a:extLst>
          </a:blip>
          <a:srcRect t="13426" b="10672"/>
          <a:stretch>
            <a:fillRect/>
          </a:stretch>
        </p:blipFill>
        <p:spPr bwMode="auto">
          <a:xfrm>
            <a:off x="2496185" y="0"/>
            <a:ext cx="4192270" cy="1788795"/>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7DBCAB72-C7AC-2CDF-3F7C-1BFFF7F30018}"/>
              </a:ext>
            </a:extLst>
          </p:cNvPr>
          <p:cNvSpPr txBox="1"/>
          <p:nvPr/>
        </p:nvSpPr>
        <p:spPr>
          <a:xfrm>
            <a:off x="1465580" y="1943915"/>
            <a:ext cx="9730740" cy="4525341"/>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ct val="107000"/>
              </a:lnSpc>
              <a:spcAft>
                <a:spcPts val="800"/>
              </a:spcAft>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19 : Click Next.</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20 : Review the details of your Auto Scaling group, then click Create Auto scaling Group</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4: Verify that Load Balancing is Working</a:t>
            </a:r>
            <a:endParaRPr lang="en-IN" sz="2000" b="1">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 : In the left navigation pane, click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Instances</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000"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(You should see two new instances named </a:t>
            </a:r>
            <a:r>
              <a:rPr lang="en-US" sz="2000" b="1"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Instance</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2 : In the left navigation pane, click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Target Groups</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(in the </a:t>
            </a:r>
            <a:r>
              <a:rPr lang="en-US" sz="2000"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Load Balancing</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section).</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3 : Choose </a:t>
            </a:r>
            <a:r>
              <a:rPr lang="en-US" sz="2000" i="1"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LabGroup</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4 : Click the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Targets</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tab.</a:t>
            </a:r>
            <a:r>
              <a:rPr lang="en-US" sz="2000"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(Two </a:t>
            </a:r>
            <a:r>
              <a:rPr lang="en-US" sz="2000" b="1"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Instance</a:t>
            </a:r>
            <a:r>
              <a:rPr lang="en-US" sz="2000"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targets should be listed for this target group</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5 : Wait until the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Status</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of both instances transitions to </a:t>
            </a:r>
            <a:r>
              <a:rPr lang="en-US" sz="2000"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healthy</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6 : In the left navigation pane, click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Load Balancers</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7 : In the lower pane, copy the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DNS name</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of the load balancer, making sure to omit "(A Record)".</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00418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C71C7C-F68C-341E-1F9B-C0E632A9DAB9}"/>
              </a:ext>
            </a:extLst>
          </p:cNvPr>
          <p:cNvPicPr>
            <a:picLocks noChangeAspect="1"/>
          </p:cNvPicPr>
          <p:nvPr/>
        </p:nvPicPr>
        <p:blipFill>
          <a:blip r:embed="rId2">
            <a:extLst>
              <a:ext uri="{28A0092B-C50C-407E-A947-70E740481C1C}">
                <a14:useLocalDpi xmlns:a14="http://schemas.microsoft.com/office/drawing/2010/main" val="0"/>
              </a:ext>
            </a:extLst>
          </a:blip>
          <a:srcRect t="9294" b="10658"/>
          <a:stretch>
            <a:fillRect/>
          </a:stretch>
        </p:blipFill>
        <p:spPr bwMode="auto">
          <a:xfrm>
            <a:off x="1326515" y="303847"/>
            <a:ext cx="5942330" cy="2673985"/>
          </a:xfrm>
          <a:prstGeom prst="rect">
            <a:avLst/>
          </a:prstGeom>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D2ADE1DF-4F83-28A1-7E3B-96934411CDCE}"/>
              </a:ext>
            </a:extLst>
          </p:cNvPr>
          <p:cNvPicPr>
            <a:picLocks noChangeAspect="1"/>
          </p:cNvPicPr>
          <p:nvPr/>
        </p:nvPicPr>
        <p:blipFill>
          <a:blip r:embed="rId3"/>
          <a:srcRect t="8262" b="37261"/>
          <a:stretch>
            <a:fillRect/>
          </a:stretch>
        </p:blipFill>
        <p:spPr bwMode="auto">
          <a:xfrm>
            <a:off x="1945957" y="4500245"/>
            <a:ext cx="5942965" cy="1819910"/>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3324998E-9FA0-F4A0-D02A-EC99639A417D}"/>
              </a:ext>
            </a:extLst>
          </p:cNvPr>
          <p:cNvSpPr txBox="1"/>
          <p:nvPr/>
        </p:nvSpPr>
        <p:spPr>
          <a:xfrm>
            <a:off x="1168400" y="3429000"/>
            <a:ext cx="8044180" cy="646331"/>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US" sz="1800">
                <a:solidFill>
                  <a:srgbClr val="333333"/>
                </a:solidFill>
                <a:effectLst/>
                <a:latin typeface="Times New Roman" panose="02020603050405020304" pitchFamily="18" charset="0"/>
                <a:ea typeface="Times New Roman" panose="02020603050405020304" pitchFamily="18" charset="0"/>
              </a:rPr>
              <a:t>Step 8 : Open a new web browser tab, paste the DNS Name you just copied, and press Enter.</a:t>
            </a:r>
            <a:endParaRPr lang="en-IN" sz="18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293187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44D915-C4E5-51DC-344C-28D324DAB425}"/>
              </a:ext>
            </a:extLst>
          </p:cNvPr>
          <p:cNvSpPr txBox="1"/>
          <p:nvPr/>
        </p:nvSpPr>
        <p:spPr>
          <a:xfrm>
            <a:off x="1284051" y="525505"/>
            <a:ext cx="10314914" cy="415498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LAB:INTRODUCTION TO AWS IAM</a:t>
            </a:r>
          </a:p>
          <a:p>
            <a:pPr marL="0" marR="0" lvl="0" indent="0" algn="l" defTabSz="914400" rtl="0" eaLnBrk="0" fontAlgn="base" latinLnBrk="0" hangingPunct="0">
              <a:lnSpc>
                <a:spcPct val="100000"/>
              </a:lnSpc>
              <a:spcBef>
                <a:spcPct val="0"/>
              </a:spcBef>
              <a:spcAft>
                <a:spcPct val="0"/>
              </a:spcAft>
              <a:buClrTx/>
              <a:buSzTx/>
              <a:buFontTx/>
              <a:buNone/>
            </a:pPr>
            <a:r>
              <a:rPr kumimoji="0" lang="te-IN" altLang="en-US" sz="2000" b="1" i="0" u="none" strike="noStrike" cap="none" normalizeH="0" baseline="0" dirty="0">
                <a:ln>
                  <a:noFill/>
                </a:ln>
                <a:effectLst/>
                <a:latin typeface="Times New Roman" panose="02020603050405020304" pitchFamily="18" charset="0"/>
                <a:ea typeface="Times New Roman" panose="02020603050405020304" pitchFamily="18" charset="0"/>
                <a:cs typeface="Gautami" panose="020B0502040204020203" pitchFamily="34" charset="0"/>
              </a:rPr>
              <a:t> </a:t>
            </a:r>
            <a:endParaRPr kumimoji="0" lang="en-IN" altLang="en-US" sz="2000" b="1" i="0" u="none" strike="noStrike" cap="none" normalizeH="0" baseline="0" dirty="0">
              <a:ln>
                <a:noFill/>
              </a:ln>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te-IN" altLang="en-US" sz="2000" b="1" i="0" u="none" strike="noStrike" cap="none" normalizeH="0" baseline="0" dirty="0">
                <a:ln>
                  <a:noFill/>
                </a:ln>
                <a:effectLst/>
                <a:latin typeface="Times New Roman" panose="02020603050405020304" pitchFamily="18" charset="0"/>
                <a:ea typeface="Times New Roman" panose="02020603050405020304" pitchFamily="18" charset="0"/>
                <a:cs typeface="Gautami" panose="020B0502040204020203" pitchFamily="34" charset="0"/>
              </a:rPr>
              <a:t>Task 1: Explore the Users and Group</a:t>
            </a:r>
            <a:endParaRPr kumimoji="0" lang="te-IN" altLang="en-US" sz="2000" b="0" i="0" u="none" strike="noStrike" cap="none" normalizeH="0" baseline="0" dirty="0">
              <a:ln>
                <a:noFill/>
              </a:ln>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te-IN" altLang="en-US" sz="2000" b="1" i="0" u="none" strike="noStrike" cap="none" normalizeH="0" baseline="0" dirty="0">
                <a:ln>
                  <a:noFill/>
                </a:ln>
                <a:effectLst/>
                <a:latin typeface="Times New Roman" panose="02020603050405020304" pitchFamily="18" charset="0"/>
                <a:ea typeface="Times New Roman" panose="02020603050405020304" pitchFamily="18" charset="0"/>
                <a:cs typeface="Gautami" panose="020B0502040204020203" pitchFamily="34" charset="0"/>
              </a:rPr>
              <a:t>Step1:</a:t>
            </a:r>
            <a:r>
              <a:rPr kumimoji="0" lang="te-IN" altLang="en-US" sz="2000" b="0" i="0" u="none" strike="noStrike" cap="none" normalizeH="0" baseline="0" dirty="0">
                <a:ln>
                  <a:noFill/>
                </a:ln>
                <a:effectLst/>
                <a:latin typeface="Times New Roman" panose="02020603050405020304" pitchFamily="18" charset="0"/>
                <a:ea typeface="Times New Roman" panose="02020603050405020304" pitchFamily="18" charset="0"/>
                <a:cs typeface="Gautami" panose="020B0502040204020203" pitchFamily="34" charset="0"/>
              </a:rPr>
              <a:t>In the </a:t>
            </a:r>
            <a:r>
              <a:rPr kumimoji="0" lang="te-IN" altLang="en-US" sz="2000" b="1" i="0" u="none" strike="noStrike" cap="none" normalizeH="0" baseline="0" dirty="0">
                <a:ln>
                  <a:noFill/>
                </a:ln>
                <a:effectLst/>
                <a:latin typeface="Times New Roman" panose="02020603050405020304" pitchFamily="18" charset="0"/>
                <a:ea typeface="Times New Roman" panose="02020603050405020304" pitchFamily="18" charset="0"/>
                <a:cs typeface="Gautami" panose="020B0502040204020203" pitchFamily="34" charset="0"/>
              </a:rPr>
              <a:t>AWS Management Console</a:t>
            </a:r>
            <a:r>
              <a:rPr kumimoji="0" lang="te-IN" altLang="en-US" sz="2000" b="0" i="0" u="none" strike="noStrike" cap="none" normalizeH="0" baseline="0" dirty="0">
                <a:ln>
                  <a:noFill/>
                </a:ln>
                <a:effectLst/>
                <a:latin typeface="Times New Roman" panose="02020603050405020304" pitchFamily="18" charset="0"/>
                <a:ea typeface="Times New Roman" panose="02020603050405020304" pitchFamily="18" charset="0"/>
                <a:cs typeface="Gautami" panose="020B0502040204020203" pitchFamily="34" charset="0"/>
              </a:rPr>
              <a:t>, on the </a:t>
            </a:r>
            <a:r>
              <a:rPr kumimoji="0" lang="te-IN" altLang="en-US" sz="2000" b="1" i="0" u="none" strike="noStrike" cap="none" normalizeH="0" baseline="0" dirty="0">
                <a:ln>
                  <a:noFill/>
                </a:ln>
                <a:effectLst/>
                <a:latin typeface="Times New Roman" panose="02020603050405020304" pitchFamily="18" charset="0"/>
                <a:ea typeface="Times New Roman" panose="02020603050405020304" pitchFamily="18" charset="0"/>
                <a:cs typeface="Gautami" panose="020B0502040204020203" pitchFamily="34" charset="0"/>
              </a:rPr>
              <a:t>Services</a:t>
            </a:r>
            <a:r>
              <a:rPr kumimoji="0" lang="te-IN" altLang="en-US" sz="2000" b="0" i="0" u="none" strike="noStrike" cap="none" normalizeH="0" baseline="0" dirty="0">
                <a:ln>
                  <a:noFill/>
                </a:ln>
                <a:effectLst/>
                <a:latin typeface="Times New Roman" panose="02020603050405020304" pitchFamily="18" charset="0"/>
                <a:ea typeface="Times New Roman" panose="02020603050405020304" pitchFamily="18" charset="0"/>
                <a:cs typeface="Gautami" panose="020B0502040204020203" pitchFamily="34" charset="0"/>
              </a:rPr>
              <a:t> menu, select </a:t>
            </a:r>
            <a:r>
              <a:rPr kumimoji="0" lang="te-IN" altLang="en-US" sz="2000" b="1" i="0" u="none" strike="noStrike" cap="none" normalizeH="0" baseline="0" dirty="0">
                <a:ln>
                  <a:noFill/>
                </a:ln>
                <a:effectLst/>
                <a:latin typeface="Times New Roman" panose="02020603050405020304" pitchFamily="18" charset="0"/>
                <a:ea typeface="Times New Roman" panose="02020603050405020304" pitchFamily="18" charset="0"/>
                <a:cs typeface="Gautami" panose="020B0502040204020203" pitchFamily="34" charset="0"/>
              </a:rPr>
              <a:t>IAM</a:t>
            </a:r>
            <a:r>
              <a:rPr kumimoji="0" lang="te-IN" altLang="en-US" sz="2000" b="0" i="0" u="none" strike="noStrike" cap="none" normalizeH="0" baseline="0" dirty="0">
                <a:ln>
                  <a:noFill/>
                </a:ln>
                <a:effectLst/>
                <a:latin typeface="Times New Roman" panose="02020603050405020304" pitchFamily="18" charset="0"/>
                <a:ea typeface="Times New Roman" panose="02020603050405020304" pitchFamily="18" charset="0"/>
                <a:cs typeface="Gautami" panose="020B0502040204020203" pitchFamily="34" charset="0"/>
              </a:rPr>
              <a:t>.</a:t>
            </a:r>
            <a:endParaRPr kumimoji="0" lang="en-US" altLang="en-US" sz="20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te-IN" altLang="en-US" sz="2000" b="0" i="0" u="none" strike="noStrike" cap="none" normalizeH="0" baseline="0" dirty="0">
              <a:ln>
                <a:noFill/>
              </a:ln>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te-IN" altLang="en-US" sz="2000" b="1" i="0" u="none" strike="noStrike" cap="none" normalizeH="0" baseline="0" dirty="0">
                <a:ln>
                  <a:noFill/>
                </a:ln>
                <a:effectLst/>
                <a:latin typeface="Times New Roman" panose="02020603050405020304" pitchFamily="18" charset="0"/>
                <a:ea typeface="Times New Roman" panose="02020603050405020304" pitchFamily="18" charset="0"/>
                <a:cs typeface="Gautami" panose="020B0502040204020203" pitchFamily="34" charset="0"/>
              </a:rPr>
              <a:t>Step2:</a:t>
            </a:r>
            <a:r>
              <a:rPr kumimoji="0" lang="te-IN" altLang="en-US" sz="2000" b="0" i="0" u="none" strike="noStrike" cap="none" normalizeH="0" baseline="0" dirty="0">
                <a:ln>
                  <a:noFill/>
                </a:ln>
                <a:effectLst/>
                <a:latin typeface="Times New Roman" panose="02020603050405020304" pitchFamily="18" charset="0"/>
                <a:ea typeface="Times New Roman" panose="02020603050405020304" pitchFamily="18" charset="0"/>
                <a:cs typeface="Gautami" panose="020B0502040204020203" pitchFamily="34" charset="0"/>
              </a:rPr>
              <a:t>In the navigation pane on the left, choose </a:t>
            </a:r>
            <a:r>
              <a:rPr kumimoji="0" lang="te-IN" altLang="en-US" sz="2000" b="1" i="0" u="none" strike="noStrike" cap="none" normalizeH="0" baseline="0" dirty="0">
                <a:ln>
                  <a:noFill/>
                </a:ln>
                <a:effectLst/>
                <a:latin typeface="Times New Roman" panose="02020603050405020304" pitchFamily="18" charset="0"/>
                <a:ea typeface="Times New Roman" panose="02020603050405020304" pitchFamily="18" charset="0"/>
                <a:cs typeface="Gautami" panose="020B0502040204020203" pitchFamily="34" charset="0"/>
              </a:rPr>
              <a:t>Users</a:t>
            </a:r>
            <a:r>
              <a:rPr kumimoji="0" lang="te-IN" altLang="en-US" sz="2000" b="0" i="0" u="none" strike="noStrike" cap="none" normalizeH="0" baseline="0" dirty="0">
                <a:ln>
                  <a:noFill/>
                </a:ln>
                <a:effectLst/>
                <a:latin typeface="Times New Roman" panose="02020603050405020304" pitchFamily="18" charset="0"/>
                <a:ea typeface="Times New Roman" panose="02020603050405020304" pitchFamily="18" charset="0"/>
                <a:cs typeface="Gautami" panose="020B0502040204020203" pitchFamily="34" charset="0"/>
              </a:rPr>
              <a:t>.</a:t>
            </a:r>
            <a:endParaRPr kumimoji="0" lang="en-US" altLang="en-US" sz="20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te-IN" altLang="en-US" sz="2000" b="0" i="0" u="none" strike="noStrike" cap="none" normalizeH="0" baseline="0" dirty="0">
              <a:ln>
                <a:noFill/>
              </a:ln>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te-IN" altLang="en-US" sz="2000" b="1" i="0" u="none" strike="noStrike" cap="none" normalizeH="0" baseline="0" dirty="0">
                <a:ln>
                  <a:noFill/>
                </a:ln>
                <a:effectLst/>
                <a:latin typeface="Times New Roman" panose="02020603050405020304" pitchFamily="18" charset="0"/>
                <a:ea typeface="Times New Roman" panose="02020603050405020304" pitchFamily="18" charset="0"/>
                <a:cs typeface="Gautami" panose="020B0502040204020203" pitchFamily="34" charset="0"/>
              </a:rPr>
              <a:t>Step3:</a:t>
            </a:r>
            <a:r>
              <a:rPr kumimoji="0" lang="te-IN" altLang="en-US" sz="2000" b="0" i="0" u="none" strike="noStrike" cap="none" normalizeH="0" baseline="0" dirty="0">
                <a:ln>
                  <a:noFill/>
                </a:ln>
                <a:effectLst/>
                <a:latin typeface="Times New Roman" panose="02020603050405020304" pitchFamily="18" charset="0"/>
                <a:ea typeface="Times New Roman" panose="02020603050405020304" pitchFamily="18" charset="0"/>
                <a:cs typeface="Gautami" panose="020B0502040204020203" pitchFamily="34" charset="0"/>
              </a:rPr>
              <a:t>Create the user with the following name.</a:t>
            </a:r>
          </a:p>
          <a:p>
            <a:pPr marL="0" marR="0" lvl="0" indent="0" algn="l" defTabSz="914400" rtl="0" eaLnBrk="0" fontAlgn="base" latinLnBrk="0" hangingPunct="0">
              <a:lnSpc>
                <a:spcPct val="100000"/>
              </a:lnSpc>
              <a:spcBef>
                <a:spcPct val="0"/>
              </a:spcBef>
              <a:spcAft>
                <a:spcPct val="0"/>
              </a:spcAft>
              <a:buClrTx/>
              <a:buSzTx/>
              <a:buFontTx/>
              <a:buNone/>
            </a:pPr>
            <a:r>
              <a:rPr kumimoji="0" lang="te-IN" altLang="en-US" sz="2000" b="0" i="0" u="none" strike="noStrike" cap="none" normalizeH="0" baseline="0" dirty="0">
                <a:ln>
                  <a:noFill/>
                </a:ln>
                <a:effectLst/>
                <a:latin typeface="Times New Roman" panose="02020603050405020304" pitchFamily="18" charset="0"/>
                <a:ea typeface="Times New Roman" panose="02020603050405020304" pitchFamily="18" charset="0"/>
                <a:cs typeface="Gautami" panose="020B0502040204020203" pitchFamily="34" charset="0"/>
              </a:rPr>
              <a:t>    user-1</a:t>
            </a:r>
            <a:endParaRPr lang="en-US" sz="2000" dirty="0">
              <a:latin typeface="Times New Roman" panose="02020603050405020304" pitchFamily="18" charset="0"/>
              <a:cs typeface="Times New Roman" panose="02020603050405020304" pitchFamily="18" charset="0"/>
            </a:endParaRPr>
          </a:p>
          <a:p>
            <a:pPr defTabSz="914400" eaLnBrk="0" fontAlgn="base" hangingPunct="0">
              <a:spcBef>
                <a:spcPct val="0"/>
              </a:spcBef>
              <a:spcAft>
                <a:spcPct val="0"/>
              </a:spcAft>
            </a:pPr>
            <a:r>
              <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rPr>
              <a:t>Step4:</a:t>
            </a: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Click Next and click Create user</a:t>
            </a:r>
          </a:p>
          <a:p>
            <a:pPr marL="0" marR="0" lvl="0" indent="0" algn="l" defTabSz="914400" rtl="0" eaLnBrk="0" fontAlgn="base" latinLnBrk="0" hangingPunct="0">
              <a:lnSpc>
                <a:spcPct val="100000"/>
              </a:lnSpc>
              <a:spcBef>
                <a:spcPct val="0"/>
              </a:spcBef>
              <a:spcAft>
                <a:spcPct val="0"/>
              </a:spcAft>
              <a:buClrTx/>
              <a:buSzTx/>
              <a:buFontTx/>
              <a:buNone/>
            </a:pPr>
            <a:endParaRPr lang="en-US" sz="2000" dirty="0">
              <a:latin typeface="Times New Roman" panose="02020603050405020304" pitchFamily="18" charset="0"/>
              <a:cs typeface="Times New Roman" panose="02020603050405020304" pitchFamily="18" charset="0"/>
            </a:endParaRPr>
          </a:p>
          <a:p>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pic>
        <p:nvPicPr>
          <p:cNvPr id="3" name="Ink 2">
            <a:extLst>
              <a:ext uri="{FF2B5EF4-FFF2-40B4-BE49-F238E27FC236}">
                <a16:creationId xmlns:a16="http://schemas.microsoft.com/office/drawing/2014/main" id="{4CD88BBA-BEF9-6E30-781D-27D58B6E3CA9}"/>
              </a:ext>
            </a:extLst>
          </p:cNvPr>
          <p:cNvPicPr/>
          <p:nvPr/>
        </p:nvPicPr>
        <p:blipFill>
          <a:blip r:embed="rId2"/>
          <a:stretch>
            <a:fillRect/>
          </a:stretch>
        </p:blipFill>
        <p:spPr>
          <a:xfrm flipH="1">
            <a:off x="-1797050" y="1971040"/>
            <a:ext cx="0" cy="0"/>
          </a:xfrm>
          <a:prstGeom prst="rect">
            <a:avLst/>
          </a:prstGeom>
        </p:spPr>
      </p:pic>
      <p:pic>
        <p:nvPicPr>
          <p:cNvPr id="4" name="Ink 3">
            <a:extLst>
              <a:ext uri="{FF2B5EF4-FFF2-40B4-BE49-F238E27FC236}">
                <a16:creationId xmlns:a16="http://schemas.microsoft.com/office/drawing/2014/main" id="{112418FC-3229-8EDA-657E-7542BC1E4C3E}"/>
              </a:ext>
            </a:extLst>
          </p:cNvPr>
          <p:cNvPicPr/>
          <p:nvPr/>
        </p:nvPicPr>
        <p:blipFill>
          <a:blip r:embed="rId3"/>
          <a:stretch>
            <a:fillRect/>
          </a:stretch>
        </p:blipFill>
        <p:spPr>
          <a:xfrm flipH="1">
            <a:off x="-1074420" y="1626235"/>
            <a:ext cx="0" cy="0"/>
          </a:xfrm>
          <a:prstGeom prst="rect">
            <a:avLst/>
          </a:prstGeom>
        </p:spPr>
      </p:pic>
      <p:pic>
        <p:nvPicPr>
          <p:cNvPr id="5" name="Ink 4">
            <a:extLst>
              <a:ext uri="{FF2B5EF4-FFF2-40B4-BE49-F238E27FC236}">
                <a16:creationId xmlns:a16="http://schemas.microsoft.com/office/drawing/2014/main" id="{A98D7C6F-E2C3-AF2C-2AD5-4447A25E2DC8}"/>
              </a:ext>
            </a:extLst>
          </p:cNvPr>
          <p:cNvPicPr/>
          <p:nvPr/>
        </p:nvPicPr>
        <p:blipFill>
          <a:blip r:embed="rId4"/>
          <a:stretch>
            <a:fillRect/>
          </a:stretch>
        </p:blipFill>
        <p:spPr>
          <a:xfrm flipH="1">
            <a:off x="-3224530" y="1802130"/>
            <a:ext cx="0" cy="0"/>
          </a:xfrm>
          <a:prstGeom prst="rect">
            <a:avLst/>
          </a:prstGeom>
        </p:spPr>
      </p:pic>
      <p:pic>
        <p:nvPicPr>
          <p:cNvPr id="6" name="Ink 5">
            <a:extLst>
              <a:ext uri="{FF2B5EF4-FFF2-40B4-BE49-F238E27FC236}">
                <a16:creationId xmlns:a16="http://schemas.microsoft.com/office/drawing/2014/main" id="{91BCBC0E-8C47-656C-D35C-D595C4F496EE}"/>
              </a:ext>
            </a:extLst>
          </p:cNvPr>
          <p:cNvPicPr/>
          <p:nvPr/>
        </p:nvPicPr>
        <p:blipFill>
          <a:blip r:embed="rId5"/>
          <a:stretch>
            <a:fillRect/>
          </a:stretch>
        </p:blipFill>
        <p:spPr>
          <a:xfrm flipH="1">
            <a:off x="-3232150" y="1802130"/>
            <a:ext cx="0" cy="0"/>
          </a:xfrm>
          <a:prstGeom prst="rect">
            <a:avLst/>
          </a:prstGeom>
        </p:spPr>
      </p:pic>
      <p:sp>
        <p:nvSpPr>
          <p:cNvPr id="7" name="Rectangle 5">
            <a:extLst>
              <a:ext uri="{FF2B5EF4-FFF2-40B4-BE49-F238E27FC236}">
                <a16:creationId xmlns:a16="http://schemas.microsoft.com/office/drawing/2014/main" id="{F90179F1-5C89-56F0-24C3-C1B1D7645744}"/>
              </a:ext>
            </a:extLst>
          </p:cNvPr>
          <p:cNvSpPr>
            <a:spLocks noChangeArrowheads="1"/>
          </p:cNvSpPr>
          <p:nvPr/>
        </p:nvSpPr>
        <p:spPr bwMode="auto">
          <a:xfrm>
            <a:off x="89452" y="29690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a:p>
        </p:txBody>
      </p:sp>
      <p:pic>
        <p:nvPicPr>
          <p:cNvPr id="9" name="Picture 8">
            <a:extLst>
              <a:ext uri="{FF2B5EF4-FFF2-40B4-BE49-F238E27FC236}">
                <a16:creationId xmlns:a16="http://schemas.microsoft.com/office/drawing/2014/main" id="{1CB90544-42A2-8F0B-DC18-1CD038CE5C10}"/>
              </a:ext>
            </a:extLst>
          </p:cNvPr>
          <p:cNvPicPr>
            <a:picLocks noChangeAspect="1"/>
          </p:cNvPicPr>
          <p:nvPr/>
        </p:nvPicPr>
        <p:blipFill>
          <a:blip r:embed="rId6"/>
          <a:srcRect l="2335" t="8982" r="4809" b="8528"/>
          <a:stretch>
            <a:fillRect/>
          </a:stretch>
        </p:blipFill>
        <p:spPr bwMode="auto">
          <a:xfrm>
            <a:off x="2873954" y="3855995"/>
            <a:ext cx="5151120" cy="26593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26874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15F01C-37C0-B962-653C-95AD29C3CADA}"/>
              </a:ext>
            </a:extLst>
          </p:cNvPr>
          <p:cNvSpPr txBox="1"/>
          <p:nvPr/>
        </p:nvSpPr>
        <p:spPr>
          <a:xfrm>
            <a:off x="1290320" y="377715"/>
            <a:ext cx="10353040" cy="416248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5: Test Auto Scaling</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algn="just">
              <a:lnSpc>
                <a:spcPct val="107000"/>
              </a:lnSpc>
              <a:spcAft>
                <a:spcPts val="800"/>
              </a:spcAft>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 : </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On the services menu, click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EC2</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 the left navigation pane, choose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Auto Scaling Groups</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Select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Auto Scaling Group</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 the bottom half of the page, choose the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Automatic Scaling</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tab.</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Select </a:t>
            </a:r>
            <a:r>
              <a:rPr lang="en-US" sz="2000" b="1"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LabScalingPolicy</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Click Actions and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Edit</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Change the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Target Value</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to 50.</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Click Update.</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59B8F175-8387-BBA8-B714-2462BB440B10}"/>
              </a:ext>
            </a:extLst>
          </p:cNvPr>
          <p:cNvPicPr>
            <a:picLocks noChangeAspect="1"/>
          </p:cNvPicPr>
          <p:nvPr/>
        </p:nvPicPr>
        <p:blipFill>
          <a:blip r:embed="rId2" cstate="print">
            <a:extLst>
              <a:ext uri="{28A0092B-C50C-407E-A947-70E740481C1C}">
                <a14:useLocalDpi xmlns:a14="http://schemas.microsoft.com/office/drawing/2010/main" val="0"/>
              </a:ext>
            </a:extLst>
          </a:blip>
          <a:srcRect t="9294" b="10399"/>
          <a:stretch>
            <a:fillRect/>
          </a:stretch>
        </p:blipFill>
        <p:spPr bwMode="auto">
          <a:xfrm>
            <a:off x="4307522" y="4462255"/>
            <a:ext cx="4471035" cy="201803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81803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90C589-9444-DC33-D404-69E747AAD1A0}"/>
              </a:ext>
            </a:extLst>
          </p:cNvPr>
          <p:cNvSpPr txBox="1"/>
          <p:nvPr/>
        </p:nvSpPr>
        <p:spPr>
          <a:xfrm>
            <a:off x="1455420" y="449715"/>
            <a:ext cx="10055860" cy="2127057"/>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ct val="107000"/>
              </a:lnSpc>
              <a:spcAft>
                <a:spcPts val="800"/>
              </a:spcAft>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2 : On the Services menu, click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CloudWatch</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 the left navigation pane, click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All alarms</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and verify you see two alarms.</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228600" algn="just">
              <a:lnSpc>
                <a:spcPct val="107000"/>
              </a:lnSpc>
              <a:spcAft>
                <a:spcPts val="800"/>
              </a:spcAft>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3 : Click the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OK</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alarm, which has </a:t>
            </a:r>
            <a:r>
              <a:rPr lang="en-US" sz="2000" i="1"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AlarmHigh</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in its name.</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4 : Return to the browser tab with the web application.</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5 : Click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Load Test</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beside the AWS logo.</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20CCFBDE-65FA-D556-21DD-B33EDC382475}"/>
              </a:ext>
            </a:extLst>
          </p:cNvPr>
          <p:cNvSpPr txBox="1"/>
          <p:nvPr/>
        </p:nvSpPr>
        <p:spPr>
          <a:xfrm>
            <a:off x="1353820" y="4281229"/>
            <a:ext cx="10584180" cy="314547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ct val="107000"/>
              </a:lnSpc>
              <a:spcAft>
                <a:spcPts val="800"/>
              </a:spcAft>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6 : Return to browser tab with the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CloudWatch</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console.</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7 : Wait until the </a:t>
            </a:r>
            <a:r>
              <a:rPr lang="en-US" sz="2000" b="1"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AlarmHigh</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alarm enters the </a:t>
            </a:r>
            <a:r>
              <a:rPr lang="en-US" sz="2000"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 alarm</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state.</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8 : On the services menu, click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EC2</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9 : In the left navigation pane, click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Instances</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457200" algn="just">
              <a:lnSpc>
                <a:spcPct val="107000"/>
              </a:lnSpc>
              <a:spcAft>
                <a:spcPts val="800"/>
              </a:spcAft>
            </a:pPr>
            <a:r>
              <a:rPr lang="en-US" sz="2000"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(More than two instances labeled </a:t>
            </a:r>
            <a:r>
              <a:rPr lang="en-US" sz="2000" b="1"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Instance</a:t>
            </a:r>
            <a:r>
              <a:rPr lang="en-US" sz="2000"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should now be running. )</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960"/>
              </a:spcBef>
              <a:spcAft>
                <a:spcPts val="960"/>
              </a:spcAft>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IN" sz="200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2356D4B-7343-BF52-BA2E-919602C535F3}"/>
              </a:ext>
            </a:extLst>
          </p:cNvPr>
          <p:cNvPicPr>
            <a:picLocks noChangeAspect="1"/>
          </p:cNvPicPr>
          <p:nvPr/>
        </p:nvPicPr>
        <p:blipFill>
          <a:blip r:embed="rId2">
            <a:extLst>
              <a:ext uri="{28A0092B-C50C-407E-A947-70E740481C1C}">
                <a14:useLocalDpi xmlns:a14="http://schemas.microsoft.com/office/drawing/2010/main" val="0"/>
              </a:ext>
            </a:extLst>
          </a:blip>
          <a:srcRect t="8777" b="48107"/>
          <a:stretch>
            <a:fillRect/>
          </a:stretch>
        </p:blipFill>
        <p:spPr bwMode="auto">
          <a:xfrm>
            <a:off x="2230437" y="2576771"/>
            <a:ext cx="5942965" cy="14401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98479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D6B0F8-6A95-E034-3115-CD8405ACF501}"/>
              </a:ext>
            </a:extLst>
          </p:cNvPr>
          <p:cNvSpPr txBox="1"/>
          <p:nvPr/>
        </p:nvSpPr>
        <p:spPr>
          <a:xfrm>
            <a:off x="1465580" y="444407"/>
            <a:ext cx="8562340" cy="1571712"/>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6: Terminate Web Server 1</a:t>
            </a:r>
            <a:endParaRPr lang="en-IN" sz="2000" b="1">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Aft>
                <a:spcPts val="800"/>
              </a:spcAft>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 : Select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Web Server 1</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(and ensure it is the only instance selected).</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2 : In the  Instance State menu, click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 State</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&gt;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Terminate Instance</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3 : Choose Terminate</a:t>
            </a:r>
            <a:endParaRPr lang="en-IN" sz="200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F2D715A-EA3B-32FB-A399-1247654F21B5}"/>
              </a:ext>
            </a:extLst>
          </p:cNvPr>
          <p:cNvPicPr>
            <a:picLocks noChangeAspect="1"/>
          </p:cNvPicPr>
          <p:nvPr/>
        </p:nvPicPr>
        <p:blipFill>
          <a:blip r:embed="rId2">
            <a:extLst>
              <a:ext uri="{28A0092B-C50C-407E-A947-70E740481C1C}">
                <a14:useLocalDpi xmlns:a14="http://schemas.microsoft.com/office/drawing/2010/main" val="0"/>
              </a:ext>
            </a:extLst>
          </a:blip>
          <a:srcRect t="9036" b="9632"/>
          <a:stretch>
            <a:fillRect/>
          </a:stretch>
        </p:blipFill>
        <p:spPr bwMode="auto">
          <a:xfrm>
            <a:off x="2413635" y="2221410"/>
            <a:ext cx="5942330" cy="2717165"/>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7D73AB6B-9082-D375-F2C8-F7543B49DD1B}"/>
              </a:ext>
            </a:extLst>
          </p:cNvPr>
          <p:cNvSpPr txBox="1"/>
          <p:nvPr/>
        </p:nvSpPr>
        <p:spPr>
          <a:xfrm>
            <a:off x="1465580" y="5256014"/>
            <a:ext cx="6101080" cy="40011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US" sz="2000">
                <a:solidFill>
                  <a:srgbClr val="333333"/>
                </a:solidFill>
                <a:effectLst/>
                <a:latin typeface="Times New Roman" panose="02020603050405020304" pitchFamily="18" charset="0"/>
                <a:ea typeface="Times New Roman" panose="02020603050405020304" pitchFamily="18" charset="0"/>
              </a:rPr>
              <a:t>Click End Lab.</a:t>
            </a:r>
            <a:endParaRPr lang="en-IN" sz="20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1263539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83EF75B1-82F1-FCEB-457C-FF22D65A2FC6}"/>
              </a:ext>
            </a:extLst>
          </p:cNvPr>
          <p:cNvSpPr txBox="1"/>
          <p:nvPr/>
        </p:nvSpPr>
        <p:spPr>
          <a:xfrm>
            <a:off x="1229360" y="104795"/>
            <a:ext cx="11308080" cy="538609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2000" b="1" dirty="0">
                <a:latin typeface="Times New Roman" panose="02020603050405020304" pitchFamily="18" charset="0"/>
                <a:cs typeface="Times New Roman" panose="02020603050405020304" pitchFamily="18" charset="0"/>
              </a:rPr>
              <a:t>                                </a:t>
            </a:r>
            <a:r>
              <a:rPr lang="en-IN" sz="2400" b="1" dirty="0">
                <a:latin typeface="Times New Roman" panose="02020603050405020304" pitchFamily="18" charset="0"/>
                <a:cs typeface="Times New Roman" panose="02020603050405020304" pitchFamily="18" charset="0"/>
              </a:rPr>
              <a:t>Lab: Introduction to Amazon EC2</a:t>
            </a:r>
          </a:p>
          <a:p>
            <a:r>
              <a:rPr lang="en-IN" sz="2000" dirty="0">
                <a:latin typeface="Times New Roman" panose="02020603050405020304" pitchFamily="18" charset="0"/>
                <a:cs typeface="Times New Roman" panose="02020603050405020304" pitchFamily="18" charset="0"/>
              </a:rPr>
              <a:t>Step-1:</a:t>
            </a:r>
          </a:p>
          <a:p>
            <a:r>
              <a:rPr lang="en-IN" sz="2000" dirty="0">
                <a:latin typeface="Times New Roman" panose="02020603050405020304" pitchFamily="18" charset="0"/>
                <a:cs typeface="Times New Roman" panose="02020603050405020304" pitchFamily="18" charset="0"/>
              </a:rPr>
              <a:t>In the AWS Management Console choose Services, choose Compute and then choose EC2.</a:t>
            </a:r>
          </a:p>
          <a:p>
            <a:r>
              <a:rPr lang="en-IN" sz="2000" dirty="0">
                <a:latin typeface="Times New Roman" panose="02020603050405020304" pitchFamily="18" charset="0"/>
                <a:cs typeface="Times New Roman" panose="02020603050405020304" pitchFamily="18" charset="0"/>
              </a:rPr>
              <a:t>Step-2:</a:t>
            </a:r>
          </a:p>
          <a:p>
            <a:r>
              <a:rPr lang="en-IN" sz="2000" dirty="0">
                <a:latin typeface="Times New Roman" panose="02020603050405020304" pitchFamily="18" charset="0"/>
                <a:cs typeface="Times New Roman" panose="02020603050405020304" pitchFamily="18" charset="0"/>
              </a:rPr>
              <a:t>Choose the Launch instance menu and select Launch instance.</a:t>
            </a:r>
          </a:p>
          <a:p>
            <a:r>
              <a:rPr lang="en-IN" sz="2000" dirty="0">
                <a:latin typeface="Times New Roman" panose="02020603050405020304" pitchFamily="18" charset="0"/>
                <a:cs typeface="Times New Roman" panose="02020603050405020304" pitchFamily="18" charset="0"/>
              </a:rPr>
              <a:t>Step-3:</a:t>
            </a:r>
          </a:p>
          <a:p>
            <a:r>
              <a:rPr lang="en-IN" sz="2000" dirty="0">
                <a:latin typeface="Times New Roman" panose="02020603050405020304" pitchFamily="18" charset="0"/>
                <a:cs typeface="Times New Roman" panose="02020603050405020304" pitchFamily="18" charset="0"/>
              </a:rPr>
              <a:t>Give the instance the name as you prefer(</a:t>
            </a:r>
            <a:r>
              <a:rPr lang="en-IN" sz="2000" dirty="0" err="1">
                <a:latin typeface="Times New Roman" panose="02020603050405020304" pitchFamily="18" charset="0"/>
                <a:cs typeface="Times New Roman" panose="02020603050405020304" pitchFamily="18" charset="0"/>
              </a:rPr>
              <a:t>eg:user</a:t>
            </a:r>
            <a:r>
              <a:rPr lang="en-IN" sz="2000" dirty="0">
                <a:latin typeface="Times New Roman" panose="02020603050405020304" pitchFamily="18" charset="0"/>
                <a:cs typeface="Times New Roman" panose="02020603050405020304" pitchFamily="18" charset="0"/>
              </a:rPr>
              <a:t>)</a:t>
            </a:r>
          </a:p>
          <a:p>
            <a:r>
              <a:rPr lang="en-IN" sz="2000" dirty="0">
                <a:latin typeface="Times New Roman" panose="02020603050405020304" pitchFamily="18" charset="0"/>
                <a:cs typeface="Times New Roman" panose="02020603050405020304" pitchFamily="18" charset="0"/>
              </a:rPr>
              <a:t>Step-4:</a:t>
            </a:r>
          </a:p>
          <a:p>
            <a:r>
              <a:rPr lang="en-IN" sz="2000" dirty="0">
                <a:latin typeface="Times New Roman" panose="02020603050405020304" pitchFamily="18" charset="0"/>
                <a:cs typeface="Times New Roman" panose="02020603050405020304" pitchFamily="18" charset="0"/>
              </a:rPr>
              <a:t>Choose AMI as your preference.</a:t>
            </a:r>
          </a:p>
          <a:p>
            <a:r>
              <a:rPr lang="en-IN" sz="2000" dirty="0">
                <a:latin typeface="Times New Roman" panose="02020603050405020304" pitchFamily="18" charset="0"/>
                <a:cs typeface="Times New Roman" panose="02020603050405020304" pitchFamily="18" charset="0"/>
              </a:rPr>
              <a:t>Step-5:</a:t>
            </a:r>
          </a:p>
          <a:p>
            <a:r>
              <a:rPr lang="en-IN" sz="2000" dirty="0">
                <a:latin typeface="Times New Roman" panose="02020603050405020304" pitchFamily="18" charset="0"/>
                <a:cs typeface="Times New Roman" panose="02020603050405020304" pitchFamily="18" charset="0"/>
              </a:rPr>
              <a:t>In the Instance type panel, keep the default t2.micro selected.</a:t>
            </a:r>
          </a:p>
          <a:p>
            <a:r>
              <a:rPr lang="en-IN" sz="2000" dirty="0">
                <a:latin typeface="Times New Roman" panose="02020603050405020304" pitchFamily="18" charset="0"/>
                <a:cs typeface="Times New Roman" panose="02020603050405020304" pitchFamily="18" charset="0"/>
              </a:rPr>
              <a:t>Step-6:</a:t>
            </a:r>
          </a:p>
          <a:p>
            <a:r>
              <a:rPr lang="en-IN" sz="2000" dirty="0">
                <a:latin typeface="Times New Roman" panose="02020603050405020304" pitchFamily="18" charset="0"/>
                <a:cs typeface="Times New Roman" panose="02020603050405020304" pitchFamily="18" charset="0"/>
              </a:rPr>
              <a:t>For Key pair name - required, choose </a:t>
            </a:r>
            <a:r>
              <a:rPr lang="en-IN" sz="2000" dirty="0" err="1">
                <a:latin typeface="Times New Roman" panose="02020603050405020304" pitchFamily="18" charset="0"/>
                <a:cs typeface="Times New Roman" panose="02020603050405020304" pitchFamily="18" charset="0"/>
              </a:rPr>
              <a:t>vockey</a:t>
            </a:r>
            <a:r>
              <a:rPr lang="en-IN" sz="2000" dirty="0">
                <a:latin typeface="Times New Roman" panose="02020603050405020304" pitchFamily="18" charset="0"/>
                <a:cs typeface="Times New Roman" panose="02020603050405020304" pitchFamily="18" charset="0"/>
              </a:rPr>
              <a:t>.</a:t>
            </a:r>
          </a:p>
          <a:p>
            <a:r>
              <a:rPr lang="en-IN" sz="2000" dirty="0">
                <a:latin typeface="Times New Roman" panose="02020603050405020304" pitchFamily="18" charset="0"/>
                <a:cs typeface="Times New Roman" panose="02020603050405020304" pitchFamily="18" charset="0"/>
              </a:rPr>
              <a:t>Step-7:</a:t>
            </a:r>
          </a:p>
          <a:p>
            <a:r>
              <a:rPr lang="en-IN" sz="2000" dirty="0">
                <a:latin typeface="Times New Roman" panose="02020603050405020304" pitchFamily="18" charset="0"/>
                <a:cs typeface="Times New Roman" panose="02020603050405020304" pitchFamily="18" charset="0"/>
              </a:rPr>
              <a:t>Next to Network settings, choose Edit. For VPC, select Lab VPC.</a:t>
            </a:r>
          </a:p>
          <a:p>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
        <p:nvSpPr>
          <p:cNvPr id="30" name="Rectangle 26">
            <a:extLst>
              <a:ext uri="{FF2B5EF4-FFF2-40B4-BE49-F238E27FC236}">
                <a16:creationId xmlns:a16="http://schemas.microsoft.com/office/drawing/2014/main" id="{9AF8B327-60D0-5B21-0DCA-4F0E21A6B0BF}"/>
              </a:ext>
            </a:extLst>
          </p:cNvPr>
          <p:cNvSpPr>
            <a:spLocks noChangeArrowheads="1"/>
          </p:cNvSpPr>
          <p:nvPr/>
        </p:nvSpPr>
        <p:spPr bwMode="auto">
          <a:xfrm>
            <a:off x="1229360" y="4767611"/>
            <a:ext cx="8639742"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rPr>
              <a:t>Step-8:</a:t>
            </a:r>
            <a:endPar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rPr>
              <a:t>Under </a:t>
            </a:r>
            <a:r>
              <a:rPr kumimoji="0" lang="en-US" altLang="en-US" sz="2000" b="1" i="0" u="none"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rPr>
              <a:t>Firewall (security groups)</a:t>
            </a:r>
            <a:r>
              <a:rPr kumimoji="0" lang="en-US" altLang="en-US" sz="2000" b="0" i="0" u="none"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rPr>
              <a:t>, choose </a:t>
            </a:r>
            <a:r>
              <a:rPr kumimoji="0" lang="en-US" altLang="en-US" sz="2000" b="1" i="0" u="none"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rPr>
              <a:t>Create security group</a:t>
            </a:r>
            <a:r>
              <a:rPr kumimoji="0" lang="en-US" altLang="en-US" sz="2000" b="0" i="0" u="none"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rPr>
              <a:t> and configure:</a:t>
            </a:r>
            <a:endPar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1" i="0" u="none"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rPr>
              <a:t>Security group name: </a:t>
            </a:r>
            <a:r>
              <a:rPr kumimoji="0" lang="en-US" altLang="en-US" sz="2000" b="0" i="0" u="none"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rPr>
              <a:t>User security group</a:t>
            </a:r>
            <a:endPar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1" i="0" u="none"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rPr>
              <a:t>Description:</a:t>
            </a:r>
            <a:r>
              <a:rPr kumimoji="0" lang="en-US" altLang="en-US" sz="2000" b="0" i="0" u="none"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rPr>
              <a:t> Security group for my user server</a:t>
            </a:r>
            <a:endPar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9169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DA180A-2E35-159D-4B06-95F7BC5BEE22}"/>
              </a:ext>
            </a:extLst>
          </p:cNvPr>
          <p:cNvSpPr txBox="1"/>
          <p:nvPr/>
        </p:nvSpPr>
        <p:spPr>
          <a:xfrm>
            <a:off x="1097280" y="204207"/>
            <a:ext cx="10495280" cy="6014275"/>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07000"/>
              </a:lnSpc>
              <a:spcAft>
                <a:spcPts val="800"/>
              </a:spcAft>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Step-9:</a:t>
            </a:r>
          </a:p>
          <a:p>
            <a:pPr>
              <a:lnSpc>
                <a:spcPct val="107000"/>
              </a:lnSpc>
              <a:spcAft>
                <a:spcPts val="800"/>
              </a:spcAft>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Under </a:t>
            </a:r>
            <a:r>
              <a:rPr lang="en-IN" sz="2000" b="1" kern="100" dirty="0">
                <a:effectLst/>
                <a:latin typeface="Times New Roman" panose="02020603050405020304" pitchFamily="18" charset="0"/>
                <a:ea typeface="Calibri" panose="020F0502020204030204" pitchFamily="34" charset="0"/>
                <a:cs typeface="Times New Roman" panose="02020603050405020304" pitchFamily="18" charset="0"/>
              </a:rPr>
              <a:t>Inbound security group rules</a:t>
            </a: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 notice that one rule exists. </a:t>
            </a:r>
            <a:r>
              <a:rPr lang="en-IN" sz="2000" b="1" kern="100" dirty="0">
                <a:effectLst/>
                <a:latin typeface="Times New Roman" panose="02020603050405020304" pitchFamily="18" charset="0"/>
                <a:ea typeface="Calibri" panose="020F0502020204030204" pitchFamily="34" charset="0"/>
                <a:cs typeface="Times New Roman" panose="02020603050405020304" pitchFamily="18" charset="0"/>
              </a:rPr>
              <a:t>Remove</a:t>
            </a: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 this rule.</a:t>
            </a:r>
          </a:p>
          <a:p>
            <a:pPr>
              <a:lnSpc>
                <a:spcPct val="107000"/>
              </a:lnSpc>
              <a:spcAft>
                <a:spcPts val="800"/>
              </a:spcAft>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Step-10:</a:t>
            </a:r>
          </a:p>
          <a:p>
            <a:pPr>
              <a:lnSpc>
                <a:spcPct val="107000"/>
              </a:lnSpc>
              <a:spcAft>
                <a:spcPts val="800"/>
              </a:spcAft>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In the </a:t>
            </a:r>
            <a:r>
              <a:rPr lang="en-IN" sz="2000" i="1" kern="100" dirty="0">
                <a:effectLst/>
                <a:latin typeface="Times New Roman" panose="02020603050405020304" pitchFamily="18" charset="0"/>
                <a:ea typeface="Calibri" panose="020F0502020204030204" pitchFamily="34" charset="0"/>
                <a:cs typeface="Times New Roman" panose="02020603050405020304" pitchFamily="18" charset="0"/>
              </a:rPr>
              <a:t>Configure storage</a:t>
            </a: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 section, keep the default settings.</a:t>
            </a:r>
          </a:p>
          <a:p>
            <a:pPr>
              <a:lnSpc>
                <a:spcPct val="107000"/>
              </a:lnSpc>
              <a:spcAft>
                <a:spcPts val="800"/>
              </a:spcAft>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Step-11:</a:t>
            </a:r>
          </a:p>
          <a:p>
            <a:pPr>
              <a:lnSpc>
                <a:spcPct val="107000"/>
              </a:lnSpc>
              <a:spcAft>
                <a:spcPts val="800"/>
              </a:spcAft>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Expand </a:t>
            </a:r>
            <a:r>
              <a:rPr lang="en-IN" sz="2000" b="1" kern="100" dirty="0">
                <a:effectLst/>
                <a:latin typeface="Times New Roman" panose="02020603050405020304" pitchFamily="18" charset="0"/>
                <a:ea typeface="Calibri" panose="020F0502020204030204" pitchFamily="34" charset="0"/>
                <a:cs typeface="Times New Roman" panose="02020603050405020304" pitchFamily="18" charset="0"/>
              </a:rPr>
              <a:t>Advanced details</a:t>
            </a: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 For </a:t>
            </a:r>
            <a:r>
              <a:rPr lang="en-IN" sz="2000" b="1" kern="100" dirty="0">
                <a:effectLst/>
                <a:latin typeface="Times New Roman" panose="02020603050405020304" pitchFamily="18" charset="0"/>
                <a:ea typeface="Calibri" panose="020F0502020204030204" pitchFamily="34" charset="0"/>
                <a:cs typeface="Times New Roman" panose="02020603050405020304" pitchFamily="18" charset="0"/>
              </a:rPr>
              <a:t>Termination protection</a:t>
            </a: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 select </a:t>
            </a:r>
            <a:r>
              <a:rPr lang="en-IN" sz="2000" b="1" kern="100" dirty="0">
                <a:effectLst/>
                <a:latin typeface="Times New Roman" panose="02020603050405020304" pitchFamily="18" charset="0"/>
                <a:ea typeface="Calibri" panose="020F0502020204030204" pitchFamily="34" charset="0"/>
                <a:cs typeface="Times New Roman" panose="02020603050405020304" pitchFamily="18" charset="0"/>
              </a:rPr>
              <a:t>Enable</a:t>
            </a: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a:lnSpc>
                <a:spcPct val="107000"/>
              </a:lnSpc>
              <a:spcAft>
                <a:spcPts val="800"/>
              </a:spcAft>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Copy the given code in the User Data Field:</a:t>
            </a: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000" kern="0" dirty="0">
                <a:effectLst/>
                <a:latin typeface="Times New Roman" panose="02020603050405020304" pitchFamily="18" charset="0"/>
                <a:ea typeface="Times New Roman" panose="02020603050405020304" pitchFamily="18" charset="0"/>
                <a:cs typeface="Times New Roman" panose="02020603050405020304" pitchFamily="18" charset="0"/>
              </a:rPr>
              <a:t>#!/bin/bash</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000" kern="0" dirty="0">
                <a:effectLst/>
                <a:latin typeface="Times New Roman" panose="02020603050405020304" pitchFamily="18" charset="0"/>
                <a:ea typeface="Times New Roman" panose="02020603050405020304" pitchFamily="18" charset="0"/>
                <a:cs typeface="Times New Roman" panose="02020603050405020304" pitchFamily="18" charset="0"/>
              </a:rPr>
              <a:t>yum -y install httpd</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000" kern="0" dirty="0" err="1">
                <a:effectLst/>
                <a:latin typeface="Times New Roman" panose="02020603050405020304" pitchFamily="18" charset="0"/>
                <a:ea typeface="Times New Roman" panose="02020603050405020304" pitchFamily="18" charset="0"/>
                <a:cs typeface="Times New Roman" panose="02020603050405020304" pitchFamily="18" charset="0"/>
              </a:rPr>
              <a:t>systemctl</a:t>
            </a:r>
            <a:r>
              <a:rPr lang="en-IN" sz="2000" kern="0" dirty="0">
                <a:effectLst/>
                <a:latin typeface="Times New Roman" panose="02020603050405020304" pitchFamily="18" charset="0"/>
                <a:ea typeface="Times New Roman" panose="02020603050405020304" pitchFamily="18" charset="0"/>
                <a:cs typeface="Times New Roman" panose="02020603050405020304" pitchFamily="18" charset="0"/>
              </a:rPr>
              <a:t> enable httpd</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000" kern="0" dirty="0" err="1">
                <a:effectLst/>
                <a:latin typeface="Times New Roman" panose="02020603050405020304" pitchFamily="18" charset="0"/>
                <a:ea typeface="Times New Roman" panose="02020603050405020304" pitchFamily="18" charset="0"/>
                <a:cs typeface="Times New Roman" panose="02020603050405020304" pitchFamily="18" charset="0"/>
              </a:rPr>
              <a:t>systemctl</a:t>
            </a:r>
            <a:r>
              <a:rPr lang="en-IN" sz="2000" kern="0" dirty="0">
                <a:effectLst/>
                <a:latin typeface="Times New Roman" panose="02020603050405020304" pitchFamily="18" charset="0"/>
                <a:ea typeface="Times New Roman" panose="02020603050405020304" pitchFamily="18" charset="0"/>
                <a:cs typeface="Times New Roman" panose="02020603050405020304" pitchFamily="18" charset="0"/>
              </a:rPr>
              <a:t> start httpd</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000" kern="0" dirty="0">
                <a:effectLst/>
                <a:latin typeface="Times New Roman" panose="02020603050405020304" pitchFamily="18" charset="0"/>
                <a:ea typeface="Times New Roman" panose="02020603050405020304" pitchFamily="18" charset="0"/>
                <a:cs typeface="Times New Roman" panose="02020603050405020304" pitchFamily="18" charset="0"/>
              </a:rPr>
              <a:t>echo '&lt;html&gt;&lt;h1&gt;Hello From Your Web Server!&lt;/h1&gt;&lt;/html&gt;' &gt; /var/www/html/index.html</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a:lnSpc>
                <a:spcPct val="107000"/>
              </a:lnSpc>
              <a:spcAft>
                <a:spcPts val="800"/>
              </a:spcAft>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Step-12:Click Launch Instance</a:t>
            </a:r>
          </a:p>
        </p:txBody>
      </p:sp>
    </p:spTree>
    <p:extLst>
      <p:ext uri="{BB962C8B-B14F-4D97-AF65-F5344CB8AC3E}">
        <p14:creationId xmlns:p14="http://schemas.microsoft.com/office/powerpoint/2010/main" val="13070771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6033AC-EF4A-D11E-FA98-7DDA4D803E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6365" y="0"/>
            <a:ext cx="2209800" cy="3800475"/>
          </a:xfrm>
          <a:prstGeom prst="rect">
            <a:avLst/>
          </a:prstGeom>
        </p:spPr>
      </p:pic>
      <p:pic>
        <p:nvPicPr>
          <p:cNvPr id="3" name="Picture 2">
            <a:extLst>
              <a:ext uri="{FF2B5EF4-FFF2-40B4-BE49-F238E27FC236}">
                <a16:creationId xmlns:a16="http://schemas.microsoft.com/office/drawing/2014/main" id="{DA6CC014-06AA-6EBB-DE6C-D45574E990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20845" y="0"/>
            <a:ext cx="2266950" cy="3610610"/>
          </a:xfrm>
          <a:prstGeom prst="rect">
            <a:avLst/>
          </a:prstGeom>
        </p:spPr>
      </p:pic>
      <p:pic>
        <p:nvPicPr>
          <p:cNvPr id="4" name="Picture 3">
            <a:extLst>
              <a:ext uri="{FF2B5EF4-FFF2-40B4-BE49-F238E27FC236}">
                <a16:creationId xmlns:a16="http://schemas.microsoft.com/office/drawing/2014/main" id="{3701D01D-BB19-0123-E2C9-E498C076A1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2790" y="329564"/>
            <a:ext cx="4341495" cy="2320925"/>
          </a:xfrm>
          <a:prstGeom prst="rect">
            <a:avLst/>
          </a:prstGeom>
        </p:spPr>
      </p:pic>
      <p:sp>
        <p:nvSpPr>
          <p:cNvPr id="6" name="TextBox 5">
            <a:extLst>
              <a:ext uri="{FF2B5EF4-FFF2-40B4-BE49-F238E27FC236}">
                <a16:creationId xmlns:a16="http://schemas.microsoft.com/office/drawing/2014/main" id="{BB931930-D8A5-9476-59AD-75885F4BE4BB}"/>
              </a:ext>
            </a:extLst>
          </p:cNvPr>
          <p:cNvSpPr txBox="1"/>
          <p:nvPr/>
        </p:nvSpPr>
        <p:spPr>
          <a:xfrm>
            <a:off x="1158240" y="3863219"/>
            <a:ext cx="9637395" cy="2894254"/>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07000"/>
              </a:lnSpc>
              <a:spcAft>
                <a:spcPts val="800"/>
              </a:spcAft>
            </a:pP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Step-13:</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Wait for your instance to display the following:</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 State:</a:t>
            </a:r>
            <a:r>
              <a:rPr lang="en-IN"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i="1" kern="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Running.</a:t>
            </a:r>
            <a:r>
              <a:rPr lang="en-IN" sz="2000" b="1" kern="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Status Checks:</a:t>
            </a:r>
            <a:r>
              <a:rPr lang="en-IN"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i="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2/2 checks passed</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i="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Step-14:</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Choose the </a:t>
            </a:r>
            <a:r>
              <a:rPr lang="en-IN" sz="2000" b="1"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Status checks</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tab.</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Step-15:</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Choose the </a:t>
            </a:r>
            <a:r>
              <a:rPr lang="en-IN" sz="2000" b="1"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Monitoring</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tab.</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168469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3AAAF0-6EA9-B3D2-1200-60288CC69587}"/>
              </a:ext>
            </a:extLst>
          </p:cNvPr>
          <p:cNvSpPr txBox="1"/>
          <p:nvPr/>
        </p:nvSpPr>
        <p:spPr>
          <a:xfrm>
            <a:off x="1026160" y="177144"/>
            <a:ext cx="10180320" cy="235974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07000"/>
              </a:lnSpc>
              <a:spcAft>
                <a:spcPts val="800"/>
              </a:spcAft>
            </a:pP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Step-16:</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In the Actions menu towards the top of the console, select </a:t>
            </a:r>
            <a:r>
              <a:rPr lang="en-IN" sz="2000" b="1"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Monitor and troubleshoot</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Get system log</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Step-17:</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Scroll through the output and note that the HTTP package was installed from the </a:t>
            </a:r>
            <a:r>
              <a:rPr lang="en-IN" sz="2000" b="1"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user data</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that you added when you created the instance.</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6566BA5-2377-482C-73AA-68435ADB79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5160" y="2282190"/>
            <a:ext cx="5308600" cy="2293620"/>
          </a:xfrm>
          <a:prstGeom prst="rect">
            <a:avLst/>
          </a:prstGeom>
        </p:spPr>
      </p:pic>
      <p:sp>
        <p:nvSpPr>
          <p:cNvPr id="6" name="TextBox 5">
            <a:extLst>
              <a:ext uri="{FF2B5EF4-FFF2-40B4-BE49-F238E27FC236}">
                <a16:creationId xmlns:a16="http://schemas.microsoft.com/office/drawing/2014/main" id="{D14BABB9-B1F6-4594-FD8C-1C0BA7A45459}"/>
              </a:ext>
            </a:extLst>
          </p:cNvPr>
          <p:cNvSpPr txBox="1"/>
          <p:nvPr/>
        </p:nvSpPr>
        <p:spPr>
          <a:xfrm>
            <a:off x="941070" y="4849427"/>
            <a:ext cx="9568180" cy="1495922"/>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07000"/>
              </a:lnSpc>
              <a:spcAft>
                <a:spcPts val="800"/>
              </a:spcAft>
            </a:pPr>
            <a:r>
              <a:rPr lang="en-IN" sz="2000" i="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Step-18: </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Choose </a:t>
            </a:r>
            <a:r>
              <a:rPr lang="en-IN" sz="2000" b="1" kern="10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Cancel</a:t>
            </a:r>
            <a:r>
              <a:rPr lang="en-IN" sz="2000" kern="10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.Ensure </a:t>
            </a:r>
            <a:r>
              <a:rPr lang="en-IN" sz="2000" b="1"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Web Server</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is still selected. Then, in the Actions menu, select </a:t>
            </a:r>
            <a:r>
              <a:rPr lang="en-IN" sz="2000" b="1"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Monitor and troubleshoot</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Get instance screenshot</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Choose </a:t>
            </a:r>
            <a:r>
              <a:rPr lang="en-IN" sz="2000" b="1"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Cancel</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Step-19: Ensure </a:t>
            </a:r>
            <a:r>
              <a:rPr lang="en-IN" sz="2000" b="1"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Web Server</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is still selected. Choose the </a:t>
            </a:r>
            <a:r>
              <a:rPr lang="en-IN" sz="2000" b="1"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Details</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tab.Copy the </a:t>
            </a:r>
            <a:r>
              <a:rPr lang="en-IN" sz="2000" b="1"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Public IPv4 address</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of your instance to your clipboard.</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669769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BBC967-69F0-DEB8-B0BD-81C0999C4EE4}"/>
              </a:ext>
            </a:extLst>
          </p:cNvPr>
          <p:cNvSpPr txBox="1"/>
          <p:nvPr/>
        </p:nvSpPr>
        <p:spPr>
          <a:xfrm>
            <a:off x="955040" y="1"/>
            <a:ext cx="10312400" cy="7250022"/>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07000"/>
              </a:lnSpc>
              <a:spcAft>
                <a:spcPts val="800"/>
              </a:spcAft>
            </a:pP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Step-20:</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Open a new tab in your web browser, paste the IP address you just copied, then press </a:t>
            </a:r>
            <a:r>
              <a:rPr lang="en-IN" sz="2000" b="1"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Enter</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Step-21:Keep the browser tab open, but return to the </a:t>
            </a:r>
            <a:r>
              <a:rPr lang="en-IN" sz="2000" b="1"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EC2 Console</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tab. </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In the left navigation pane, choose </a:t>
            </a:r>
            <a:r>
              <a:rPr lang="en-IN" sz="2000" b="1"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Security Groups</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Select </a:t>
            </a:r>
            <a:r>
              <a:rPr lang="en-IN" sz="2000" b="1"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Web Server security group</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Step-22:</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Choose the </a:t>
            </a:r>
            <a:r>
              <a:rPr lang="en-IN" sz="2000" b="1"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Inbound rules</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tab.</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Edit inbound rules, select Add rule and then configure:</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Type:</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HTTP</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Source:</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Anywhere-IPv4</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Save rules</a:t>
            </a:r>
          </a:p>
          <a:p>
            <a:pPr>
              <a:lnSpc>
                <a:spcPct val="107000"/>
              </a:lnSpc>
              <a:spcAft>
                <a:spcPts val="800"/>
              </a:spcAft>
            </a:pP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Step-23: On the </a:t>
            </a:r>
            <a:r>
              <a:rPr lang="en-IN" sz="2000" b="1"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EC2 Management Console</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in the left navigation pane, choose </a:t>
            </a:r>
            <a:r>
              <a:rPr lang="en-IN" sz="2000" b="1"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Instances</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b="1"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Web Server</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should already be selected.</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In the Instance State menu, select </a:t>
            </a:r>
            <a:r>
              <a:rPr lang="en-IN" sz="2000" b="1"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Stop instance</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Step-24:</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 the Actions menu, select </a:t>
            </a:r>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 settings</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Change instance type</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then configure: </a:t>
            </a:r>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 Type:</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t2.small</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Choose Apply</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buSzPts val="1000"/>
              <a:buFont typeface="Symbol" panose="05050102010706020507" pitchFamily="18" charset="2"/>
              <a:buChar char=""/>
              <a:tabLst>
                <a:tab pos="457200" algn="l"/>
              </a:tabLst>
            </a:pP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07169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9F264E-883E-C7D7-3373-B7FB70FD4296}"/>
              </a:ext>
            </a:extLst>
          </p:cNvPr>
          <p:cNvSpPr txBox="1"/>
          <p:nvPr/>
        </p:nvSpPr>
        <p:spPr>
          <a:xfrm>
            <a:off x="579120" y="1"/>
            <a:ext cx="11694160" cy="6863417"/>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2000">
                <a:solidFill>
                  <a:srgbClr val="333333"/>
                </a:solidFill>
                <a:effectLst/>
                <a:latin typeface="Times New Roman" panose="02020603050405020304" pitchFamily="18" charset="0"/>
                <a:ea typeface="Times New Roman" panose="02020603050405020304" pitchFamily="18" charset="0"/>
              </a:rPr>
              <a:t>Step-25:</a:t>
            </a:r>
            <a:endParaRPr lang="en-IN" sz="2000">
              <a:effectLst/>
              <a:latin typeface="Times New Roman" panose="02020603050405020304" pitchFamily="18" charset="0"/>
              <a:ea typeface="Times New Roman" panose="02020603050405020304" pitchFamily="18" charset="0"/>
            </a:endParaRPr>
          </a:p>
          <a:p>
            <a:r>
              <a:rPr lang="en-IN" sz="2000">
                <a:solidFill>
                  <a:srgbClr val="333333"/>
                </a:solidFill>
                <a:effectLst/>
                <a:latin typeface="Times New Roman" panose="02020603050405020304" pitchFamily="18" charset="0"/>
                <a:ea typeface="Times New Roman" panose="02020603050405020304" pitchFamily="18" charset="0"/>
              </a:rPr>
              <a:t>With the Web Server instance still selected, choose the </a:t>
            </a:r>
            <a:r>
              <a:rPr lang="en-IN" sz="2000" b="1">
                <a:solidFill>
                  <a:srgbClr val="333333"/>
                </a:solidFill>
                <a:effectLst/>
                <a:latin typeface="Times New Roman" panose="02020603050405020304" pitchFamily="18" charset="0"/>
                <a:ea typeface="Times New Roman" panose="02020603050405020304" pitchFamily="18" charset="0"/>
              </a:rPr>
              <a:t>Storage</a:t>
            </a:r>
            <a:r>
              <a:rPr lang="en-IN" sz="2000">
                <a:solidFill>
                  <a:srgbClr val="333333"/>
                </a:solidFill>
                <a:effectLst/>
                <a:latin typeface="Times New Roman" panose="02020603050405020304" pitchFamily="18" charset="0"/>
                <a:ea typeface="Times New Roman" panose="02020603050405020304" pitchFamily="18" charset="0"/>
              </a:rPr>
              <a:t> tab, select the name of the Volume ID, then select the checkbox next to the volume that displays.In the Actions menu, select </a:t>
            </a:r>
            <a:r>
              <a:rPr lang="en-IN" sz="2000" b="1">
                <a:solidFill>
                  <a:srgbClr val="333333"/>
                </a:solidFill>
                <a:effectLst/>
                <a:latin typeface="Times New Roman" panose="02020603050405020304" pitchFamily="18" charset="0"/>
                <a:ea typeface="Times New Roman" panose="02020603050405020304" pitchFamily="18" charset="0"/>
              </a:rPr>
              <a:t>Modify volume</a:t>
            </a:r>
            <a:r>
              <a:rPr lang="en-IN" sz="2000">
                <a:solidFill>
                  <a:srgbClr val="333333"/>
                </a:solidFill>
                <a:effectLst/>
                <a:latin typeface="Times New Roman" panose="02020603050405020304" pitchFamily="18" charset="0"/>
                <a:ea typeface="Times New Roman" panose="02020603050405020304" pitchFamily="18" charset="0"/>
              </a:rPr>
              <a:t>. Change the volume size from 8 gib to 10gib </a:t>
            </a:r>
            <a:endParaRPr lang="en-IN" sz="2000">
              <a:effectLst/>
              <a:latin typeface="Times New Roman" panose="02020603050405020304" pitchFamily="18" charset="0"/>
              <a:ea typeface="Times New Roman" panose="02020603050405020304" pitchFamily="18" charset="0"/>
            </a:endParaRPr>
          </a:p>
          <a:p>
            <a:r>
              <a:rPr lang="en-IN" sz="2000">
                <a:solidFill>
                  <a:srgbClr val="333333"/>
                </a:solidFill>
                <a:effectLst/>
                <a:latin typeface="Times New Roman" panose="02020603050405020304" pitchFamily="18" charset="0"/>
                <a:ea typeface="Times New Roman" panose="02020603050405020304" pitchFamily="18" charset="0"/>
              </a:rPr>
              <a:t>Step-26:</a:t>
            </a:r>
            <a:endParaRPr lang="en-IN" sz="2000">
              <a:effectLst/>
              <a:latin typeface="Times New Roman" panose="02020603050405020304" pitchFamily="18" charset="0"/>
              <a:ea typeface="Times New Roman" panose="02020603050405020304" pitchFamily="18" charset="0"/>
            </a:endParaRPr>
          </a:p>
          <a:p>
            <a:r>
              <a:rPr lang="en-IN" sz="2000">
                <a:solidFill>
                  <a:srgbClr val="333333"/>
                </a:solidFill>
                <a:effectLst/>
                <a:latin typeface="Times New Roman" panose="02020603050405020304" pitchFamily="18" charset="0"/>
                <a:ea typeface="Times New Roman" panose="02020603050405020304" pitchFamily="18" charset="0"/>
              </a:rPr>
              <a:t>In left navigation pane, choose </a:t>
            </a:r>
            <a:r>
              <a:rPr lang="en-IN" sz="2000" b="1" err="1">
                <a:solidFill>
                  <a:srgbClr val="333333"/>
                </a:solidFill>
                <a:effectLst/>
                <a:latin typeface="Times New Roman" panose="02020603050405020304" pitchFamily="18" charset="0"/>
                <a:ea typeface="Times New Roman" panose="02020603050405020304" pitchFamily="18" charset="0"/>
              </a:rPr>
              <a:t>Instances</a:t>
            </a:r>
            <a:r>
              <a:rPr lang="en-IN" sz="2000" err="1">
                <a:solidFill>
                  <a:srgbClr val="333333"/>
                </a:solidFill>
                <a:effectLst/>
                <a:latin typeface="Times New Roman" panose="02020603050405020304" pitchFamily="18" charset="0"/>
                <a:ea typeface="Times New Roman" panose="02020603050405020304" pitchFamily="18" charset="0"/>
              </a:rPr>
              <a:t>.Select the </a:t>
            </a:r>
            <a:r>
              <a:rPr lang="en-IN" sz="2000" b="1">
                <a:solidFill>
                  <a:srgbClr val="333333"/>
                </a:solidFill>
                <a:effectLst/>
                <a:latin typeface="Times New Roman" panose="02020603050405020304" pitchFamily="18" charset="0"/>
                <a:ea typeface="Times New Roman" panose="02020603050405020304" pitchFamily="18" charset="0"/>
              </a:rPr>
              <a:t>Web Server</a:t>
            </a:r>
            <a:r>
              <a:rPr lang="en-IN" sz="2000">
                <a:solidFill>
                  <a:srgbClr val="333333"/>
                </a:solidFill>
                <a:effectLst/>
                <a:latin typeface="Times New Roman" panose="02020603050405020304" pitchFamily="18" charset="0"/>
                <a:ea typeface="Times New Roman" panose="02020603050405020304" pitchFamily="18" charset="0"/>
              </a:rPr>
              <a:t> instance.In the Instance state menu, select </a:t>
            </a:r>
            <a:r>
              <a:rPr lang="en-IN" sz="2000" b="1">
                <a:solidFill>
                  <a:srgbClr val="333333"/>
                </a:solidFill>
                <a:effectLst/>
                <a:latin typeface="Times New Roman" panose="02020603050405020304" pitchFamily="18" charset="0"/>
                <a:ea typeface="Times New Roman" panose="02020603050405020304" pitchFamily="18" charset="0"/>
              </a:rPr>
              <a:t>Start instance</a:t>
            </a:r>
            <a:r>
              <a:rPr lang="en-IN" sz="2000">
                <a:solidFill>
                  <a:srgbClr val="333333"/>
                </a:solidFill>
                <a:effectLst/>
                <a:latin typeface="Times New Roman" panose="02020603050405020304" pitchFamily="18" charset="0"/>
                <a:ea typeface="Times New Roman" panose="02020603050405020304" pitchFamily="18" charset="0"/>
              </a:rPr>
              <a:t>.</a:t>
            </a:r>
            <a:endParaRPr lang="en-IN" sz="2000">
              <a:effectLst/>
              <a:latin typeface="Times New Roman" panose="02020603050405020304" pitchFamily="18" charset="0"/>
              <a:ea typeface="Times New Roman" panose="02020603050405020304" pitchFamily="18" charset="0"/>
            </a:endParaRPr>
          </a:p>
          <a:p>
            <a:r>
              <a:rPr lang="en-IN" sz="2000">
                <a:solidFill>
                  <a:srgbClr val="333333"/>
                </a:solidFill>
                <a:effectLst/>
                <a:latin typeface="Times New Roman" panose="02020603050405020304" pitchFamily="18" charset="0"/>
                <a:ea typeface="Times New Roman" panose="02020603050405020304" pitchFamily="18" charset="0"/>
              </a:rPr>
              <a:t>Step-27:</a:t>
            </a:r>
            <a:endParaRPr lang="en-IN" sz="2000">
              <a:effectLst/>
              <a:latin typeface="Times New Roman" panose="02020603050405020304" pitchFamily="18" charset="0"/>
              <a:ea typeface="Times New Roman" panose="02020603050405020304" pitchFamily="18" charset="0"/>
            </a:endParaRPr>
          </a:p>
          <a:p>
            <a:r>
              <a:rPr lang="en-IN" sz="2000">
                <a:solidFill>
                  <a:srgbClr val="333333"/>
                </a:solidFill>
                <a:effectLst/>
                <a:latin typeface="Times New Roman" panose="02020603050405020304" pitchFamily="18" charset="0"/>
                <a:ea typeface="Times New Roman" panose="02020603050405020304" pitchFamily="18" charset="0"/>
              </a:rPr>
              <a:t>In the left navigation pane, choose </a:t>
            </a:r>
            <a:r>
              <a:rPr lang="en-IN" sz="2000" b="1">
                <a:solidFill>
                  <a:srgbClr val="333333"/>
                </a:solidFill>
                <a:effectLst/>
                <a:latin typeface="Times New Roman" panose="02020603050405020304" pitchFamily="18" charset="0"/>
                <a:ea typeface="Times New Roman" panose="02020603050405020304" pitchFamily="18" charset="0"/>
              </a:rPr>
              <a:t>Limits</a:t>
            </a:r>
            <a:r>
              <a:rPr lang="en-IN" sz="2000">
                <a:solidFill>
                  <a:srgbClr val="333333"/>
                </a:solidFill>
                <a:effectLst/>
                <a:latin typeface="Times New Roman" panose="02020603050405020304" pitchFamily="18" charset="0"/>
                <a:ea typeface="Times New Roman" panose="02020603050405020304" pitchFamily="18" charset="0"/>
              </a:rPr>
              <a:t>.</a:t>
            </a:r>
            <a:endParaRPr lang="en-IN" sz="2000">
              <a:effectLst/>
              <a:latin typeface="Times New Roman" panose="02020603050405020304" pitchFamily="18" charset="0"/>
              <a:ea typeface="Times New Roman" panose="02020603050405020304" pitchFamily="18" charset="0"/>
            </a:endParaRPr>
          </a:p>
          <a:p>
            <a:r>
              <a:rPr lang="en-IN" sz="2000">
                <a:solidFill>
                  <a:srgbClr val="333333"/>
                </a:solidFill>
                <a:effectLst/>
                <a:latin typeface="Times New Roman" panose="02020603050405020304" pitchFamily="18" charset="0"/>
                <a:ea typeface="Times New Roman" panose="02020603050405020304" pitchFamily="18" charset="0"/>
              </a:rPr>
              <a:t>From the </a:t>
            </a:r>
            <a:r>
              <a:rPr lang="en-IN" sz="2000" b="1">
                <a:solidFill>
                  <a:srgbClr val="333333"/>
                </a:solidFill>
                <a:effectLst/>
                <a:latin typeface="Times New Roman" panose="02020603050405020304" pitchFamily="18" charset="0"/>
                <a:ea typeface="Times New Roman" panose="02020603050405020304" pitchFamily="18" charset="0"/>
              </a:rPr>
              <a:t>All limits</a:t>
            </a:r>
            <a:r>
              <a:rPr lang="en-IN" sz="2000">
                <a:solidFill>
                  <a:srgbClr val="333333"/>
                </a:solidFill>
                <a:effectLst/>
                <a:latin typeface="Times New Roman" panose="02020603050405020304" pitchFamily="18" charset="0"/>
                <a:ea typeface="Times New Roman" panose="02020603050405020304" pitchFamily="18" charset="0"/>
              </a:rPr>
              <a:t> drop down list, choose </a:t>
            </a:r>
            <a:r>
              <a:rPr lang="en-IN" sz="2000" b="1">
                <a:solidFill>
                  <a:srgbClr val="333333"/>
                </a:solidFill>
                <a:effectLst/>
                <a:latin typeface="Times New Roman" panose="02020603050405020304" pitchFamily="18" charset="0"/>
                <a:ea typeface="Times New Roman" panose="02020603050405020304" pitchFamily="18" charset="0"/>
              </a:rPr>
              <a:t>Running instances</a:t>
            </a:r>
            <a:r>
              <a:rPr lang="en-IN" sz="2000">
                <a:solidFill>
                  <a:srgbClr val="333333"/>
                </a:solidFill>
                <a:effectLst/>
                <a:latin typeface="Times New Roman" panose="02020603050405020304" pitchFamily="18" charset="0"/>
                <a:ea typeface="Times New Roman" panose="02020603050405020304" pitchFamily="18" charset="0"/>
              </a:rPr>
              <a:t>.</a:t>
            </a:r>
            <a:endParaRPr lang="en-IN" sz="2000">
              <a:effectLst/>
              <a:latin typeface="Times New Roman" panose="02020603050405020304" pitchFamily="18" charset="0"/>
              <a:ea typeface="Times New Roman" panose="02020603050405020304" pitchFamily="18" charset="0"/>
            </a:endParaRPr>
          </a:p>
          <a:p>
            <a:r>
              <a:rPr lang="en-IN" sz="2000">
                <a:solidFill>
                  <a:srgbClr val="333333"/>
                </a:solidFill>
                <a:effectLst/>
                <a:latin typeface="Times New Roman" panose="02020603050405020304" pitchFamily="18" charset="0"/>
                <a:ea typeface="Times New Roman" panose="02020603050405020304" pitchFamily="18" charset="0"/>
              </a:rPr>
              <a:t>Step-28:In left navigation pane, choose </a:t>
            </a:r>
            <a:r>
              <a:rPr lang="en-IN" sz="2000" b="1" err="1">
                <a:solidFill>
                  <a:srgbClr val="333333"/>
                </a:solidFill>
                <a:effectLst/>
                <a:latin typeface="Times New Roman" panose="02020603050405020304" pitchFamily="18" charset="0"/>
                <a:ea typeface="Times New Roman" panose="02020603050405020304" pitchFamily="18" charset="0"/>
              </a:rPr>
              <a:t>Instances</a:t>
            </a:r>
            <a:r>
              <a:rPr lang="en-IN" sz="2000" err="1">
                <a:solidFill>
                  <a:srgbClr val="333333"/>
                </a:solidFill>
                <a:effectLst/>
                <a:latin typeface="Times New Roman" panose="02020603050405020304" pitchFamily="18" charset="0"/>
                <a:ea typeface="Times New Roman" panose="02020603050405020304" pitchFamily="18" charset="0"/>
              </a:rPr>
              <a:t>.Select the </a:t>
            </a:r>
            <a:r>
              <a:rPr lang="en-IN" sz="2000" b="1">
                <a:solidFill>
                  <a:srgbClr val="333333"/>
                </a:solidFill>
                <a:effectLst/>
                <a:latin typeface="Times New Roman" panose="02020603050405020304" pitchFamily="18" charset="0"/>
                <a:ea typeface="Times New Roman" panose="02020603050405020304" pitchFamily="18" charset="0"/>
              </a:rPr>
              <a:t>Web Server</a:t>
            </a:r>
            <a:r>
              <a:rPr lang="en-IN" sz="2000">
                <a:solidFill>
                  <a:srgbClr val="333333"/>
                </a:solidFill>
                <a:effectLst/>
                <a:latin typeface="Times New Roman" panose="02020603050405020304" pitchFamily="18" charset="0"/>
                <a:ea typeface="Times New Roman" panose="02020603050405020304" pitchFamily="18" charset="0"/>
              </a:rPr>
              <a:t> instance and in the Instance state menu, select </a:t>
            </a:r>
            <a:r>
              <a:rPr lang="en-IN" sz="2000" b="1">
                <a:solidFill>
                  <a:srgbClr val="333333"/>
                </a:solidFill>
                <a:effectLst/>
                <a:latin typeface="Times New Roman" panose="02020603050405020304" pitchFamily="18" charset="0"/>
                <a:ea typeface="Times New Roman" panose="02020603050405020304" pitchFamily="18" charset="0"/>
              </a:rPr>
              <a:t>Terminate instance</a:t>
            </a:r>
            <a:r>
              <a:rPr lang="en-IN" sz="2000">
                <a:solidFill>
                  <a:srgbClr val="333333"/>
                </a:solidFill>
                <a:effectLst/>
                <a:latin typeface="Times New Roman" panose="02020603050405020304" pitchFamily="18" charset="0"/>
                <a:ea typeface="Times New Roman" panose="02020603050405020304" pitchFamily="18" charset="0"/>
              </a:rPr>
              <a:t>.</a:t>
            </a:r>
            <a:endParaRPr lang="en-IN" sz="2000">
              <a:effectLst/>
              <a:latin typeface="Times New Roman" panose="02020603050405020304" pitchFamily="18" charset="0"/>
              <a:ea typeface="Times New Roman" panose="02020603050405020304" pitchFamily="18" charset="0"/>
            </a:endParaRPr>
          </a:p>
          <a:p>
            <a:r>
              <a:rPr lang="en-IN" sz="2000">
                <a:solidFill>
                  <a:srgbClr val="333333"/>
                </a:solidFill>
                <a:effectLst/>
                <a:latin typeface="Times New Roman" panose="02020603050405020304" pitchFamily="18" charset="0"/>
                <a:ea typeface="Times New Roman" panose="02020603050405020304" pitchFamily="18" charset="0"/>
              </a:rPr>
              <a:t>Then choose Terminate</a:t>
            </a:r>
          </a:p>
          <a:p>
            <a:r>
              <a:rPr lang="en-IN" sz="2000">
                <a:solidFill>
                  <a:srgbClr val="333333"/>
                </a:solidFill>
                <a:effectLst/>
                <a:latin typeface="Times New Roman" panose="02020603050405020304" pitchFamily="18" charset="0"/>
                <a:ea typeface="Times New Roman" panose="02020603050405020304" pitchFamily="18" charset="0"/>
              </a:rPr>
              <a:t>Step-29:</a:t>
            </a:r>
            <a:endParaRPr lang="en-IN" sz="2000">
              <a:effectLst/>
              <a:latin typeface="Times New Roman" panose="02020603050405020304" pitchFamily="18" charset="0"/>
              <a:ea typeface="Times New Roman" panose="02020603050405020304" pitchFamily="18" charset="0"/>
            </a:endParaRPr>
          </a:p>
          <a:p>
            <a:r>
              <a:rPr lang="en-IN" sz="2000">
                <a:solidFill>
                  <a:srgbClr val="333333"/>
                </a:solidFill>
                <a:effectLst/>
                <a:latin typeface="Times New Roman" panose="02020603050405020304" pitchFamily="18" charset="0"/>
                <a:ea typeface="Times New Roman" panose="02020603050405020304" pitchFamily="18" charset="0"/>
              </a:rPr>
              <a:t>In the Actions menu, select </a:t>
            </a:r>
            <a:r>
              <a:rPr lang="en-IN" sz="2000" b="1">
                <a:solidFill>
                  <a:srgbClr val="333333"/>
                </a:solidFill>
                <a:effectLst/>
                <a:latin typeface="Times New Roman" panose="02020603050405020304" pitchFamily="18" charset="0"/>
                <a:ea typeface="Times New Roman" panose="02020603050405020304" pitchFamily="18" charset="0"/>
              </a:rPr>
              <a:t>Instance settings</a:t>
            </a:r>
            <a:r>
              <a:rPr lang="en-IN" sz="2000">
                <a:solidFill>
                  <a:srgbClr val="333333"/>
                </a:solidFill>
                <a:effectLst/>
                <a:latin typeface="Times New Roman" panose="02020603050405020304" pitchFamily="18" charset="0"/>
                <a:ea typeface="Times New Roman" panose="02020603050405020304" pitchFamily="18" charset="0"/>
              </a:rPr>
              <a:t> </a:t>
            </a:r>
            <a:r>
              <a:rPr lang="en-IN" sz="2000" b="1">
                <a:solidFill>
                  <a:srgbClr val="333333"/>
                </a:solidFill>
                <a:effectLst/>
                <a:latin typeface="Times New Roman" panose="02020603050405020304" pitchFamily="18" charset="0"/>
                <a:ea typeface="Times New Roman" panose="02020603050405020304" pitchFamily="18" charset="0"/>
              </a:rPr>
              <a:t>Change termination protection</a:t>
            </a:r>
            <a:r>
              <a:rPr lang="en-IN" sz="2000">
                <a:solidFill>
                  <a:srgbClr val="333333"/>
                </a:solidFill>
                <a:effectLst/>
                <a:latin typeface="Times New Roman" panose="02020603050405020304" pitchFamily="18" charset="0"/>
                <a:ea typeface="Times New Roman" panose="02020603050405020304" pitchFamily="18" charset="0"/>
              </a:rPr>
              <a:t>. Remove the check next to </a:t>
            </a:r>
            <a:r>
              <a:rPr lang="en-IN" sz="2000" b="1">
                <a:solidFill>
                  <a:srgbClr val="333333"/>
                </a:solidFill>
                <a:effectLst/>
                <a:latin typeface="Times New Roman" panose="02020603050405020304" pitchFamily="18" charset="0"/>
                <a:ea typeface="Times New Roman" panose="02020603050405020304" pitchFamily="18" charset="0"/>
              </a:rPr>
              <a:t>Enable</a:t>
            </a:r>
            <a:r>
              <a:rPr lang="en-IN" sz="2000">
                <a:solidFill>
                  <a:srgbClr val="333333"/>
                </a:solidFill>
                <a:effectLst/>
                <a:latin typeface="Times New Roman" panose="02020603050405020304" pitchFamily="18" charset="0"/>
                <a:ea typeface="Times New Roman" panose="02020603050405020304" pitchFamily="18" charset="0"/>
              </a:rPr>
              <a:t>.</a:t>
            </a:r>
            <a:endParaRPr lang="en-IN" sz="2000">
              <a:effectLst/>
              <a:latin typeface="Times New Roman" panose="02020603050405020304" pitchFamily="18" charset="0"/>
              <a:ea typeface="Times New Roman" panose="02020603050405020304" pitchFamily="18" charset="0"/>
            </a:endParaRPr>
          </a:p>
          <a:p>
            <a:r>
              <a:rPr lang="en-IN" sz="2000">
                <a:solidFill>
                  <a:srgbClr val="333333"/>
                </a:solidFill>
                <a:effectLst/>
                <a:latin typeface="Times New Roman" panose="02020603050405020304" pitchFamily="18" charset="0"/>
                <a:ea typeface="Times New Roman" panose="02020603050405020304" pitchFamily="18" charset="0"/>
              </a:rPr>
              <a:t>Choose Save.</a:t>
            </a:r>
            <a:endParaRPr lang="en-IN" sz="2000">
              <a:effectLst/>
              <a:latin typeface="Times New Roman" panose="02020603050405020304" pitchFamily="18" charset="0"/>
              <a:ea typeface="Times New Roman" panose="02020603050405020304" pitchFamily="18" charset="0"/>
            </a:endParaRPr>
          </a:p>
          <a:p>
            <a:r>
              <a:rPr lang="en-IN" sz="2000">
                <a:solidFill>
                  <a:srgbClr val="333333"/>
                </a:solidFill>
                <a:effectLst/>
                <a:latin typeface="Times New Roman" panose="02020603050405020304" pitchFamily="18" charset="0"/>
                <a:ea typeface="Times New Roman" panose="02020603050405020304" pitchFamily="18" charset="0"/>
              </a:rPr>
              <a:t>You can now terminate the instance.Select the </a:t>
            </a:r>
            <a:r>
              <a:rPr lang="en-IN" sz="2000" b="1">
                <a:solidFill>
                  <a:srgbClr val="333333"/>
                </a:solidFill>
                <a:effectLst/>
                <a:latin typeface="Times New Roman" panose="02020603050405020304" pitchFamily="18" charset="0"/>
                <a:ea typeface="Times New Roman" panose="02020603050405020304" pitchFamily="18" charset="0"/>
              </a:rPr>
              <a:t>Web Server</a:t>
            </a:r>
            <a:r>
              <a:rPr lang="en-IN" sz="2000">
                <a:solidFill>
                  <a:srgbClr val="333333"/>
                </a:solidFill>
                <a:effectLst/>
                <a:latin typeface="Times New Roman" panose="02020603050405020304" pitchFamily="18" charset="0"/>
                <a:ea typeface="Times New Roman" panose="02020603050405020304" pitchFamily="18" charset="0"/>
              </a:rPr>
              <a:t> instance again and in the Instance state menu, select </a:t>
            </a:r>
            <a:r>
              <a:rPr lang="en-IN" sz="2000" b="1">
                <a:solidFill>
                  <a:srgbClr val="333333"/>
                </a:solidFill>
                <a:effectLst/>
                <a:latin typeface="Times New Roman" panose="02020603050405020304" pitchFamily="18" charset="0"/>
                <a:ea typeface="Times New Roman" panose="02020603050405020304" pitchFamily="18" charset="0"/>
              </a:rPr>
              <a:t>Terminate instance</a:t>
            </a:r>
            <a:r>
              <a:rPr lang="en-IN" sz="2000">
                <a:solidFill>
                  <a:srgbClr val="333333"/>
                </a:solidFill>
                <a:effectLst/>
                <a:latin typeface="Times New Roman" panose="02020603050405020304" pitchFamily="18" charset="0"/>
                <a:ea typeface="Times New Roman" panose="02020603050405020304" pitchFamily="18" charset="0"/>
              </a:rPr>
              <a:t>.</a:t>
            </a:r>
            <a:endParaRPr lang="en-IN" sz="2000">
              <a:effectLst/>
              <a:latin typeface="Times New Roman" panose="02020603050405020304" pitchFamily="18" charset="0"/>
              <a:ea typeface="Times New Roman" panose="02020603050405020304" pitchFamily="18" charset="0"/>
            </a:endParaRPr>
          </a:p>
          <a:p>
            <a:r>
              <a:rPr lang="en-IN" sz="2000">
                <a:solidFill>
                  <a:srgbClr val="333333"/>
                </a:solidFill>
                <a:effectLst/>
                <a:latin typeface="Times New Roman" panose="02020603050405020304" pitchFamily="18" charset="0"/>
                <a:ea typeface="Times New Roman" panose="02020603050405020304" pitchFamily="18" charset="0"/>
              </a:rPr>
              <a:t>Step-30:</a:t>
            </a:r>
            <a:endParaRPr lang="en-IN" sz="2000">
              <a:effectLst/>
              <a:latin typeface="Times New Roman" panose="02020603050405020304" pitchFamily="18" charset="0"/>
              <a:ea typeface="Times New Roman" panose="02020603050405020304" pitchFamily="18" charset="0"/>
            </a:endParaRPr>
          </a:p>
          <a:p>
            <a:r>
              <a:rPr lang="en-IN" sz="2000">
                <a:solidFill>
                  <a:srgbClr val="333333"/>
                </a:solidFill>
                <a:effectLst/>
                <a:latin typeface="Times New Roman" panose="02020603050405020304" pitchFamily="18" charset="0"/>
                <a:ea typeface="Times New Roman" panose="02020603050405020304" pitchFamily="18" charset="0"/>
              </a:rPr>
              <a:t>Choose Terminate</a:t>
            </a:r>
            <a:endParaRPr lang="en-IN" sz="2000">
              <a:effectLst/>
              <a:latin typeface="Times New Roman" panose="02020603050405020304" pitchFamily="18" charset="0"/>
              <a:ea typeface="Times New Roman" panose="02020603050405020304" pitchFamily="18" charset="0"/>
            </a:endParaRPr>
          </a:p>
          <a:p>
            <a:endParaRPr lang="en-IN" sz="20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2994524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B125175-5EC3-F3B1-92B5-7ACB1A71F678}"/>
              </a:ext>
            </a:extLst>
          </p:cNvPr>
          <p:cNvSpPr txBox="1"/>
          <p:nvPr/>
        </p:nvSpPr>
        <p:spPr>
          <a:xfrm>
            <a:off x="1284790" y="752353"/>
            <a:ext cx="10706582" cy="2923877"/>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457200" algn="l" defTabSz="914400" rtl="0" eaLnBrk="0" fontAlgn="base" latinLnBrk="0" hangingPunct="0">
              <a:lnSpc>
                <a:spcPct val="100000"/>
              </a:lnSpc>
              <a:spcBef>
                <a:spcPct val="0"/>
              </a:spcBef>
              <a:spcAft>
                <a:spcPct val="0"/>
              </a:spcAft>
              <a:buClrTx/>
              <a:buSzTx/>
              <a:buFontTx/>
              <a:buNone/>
            </a:pPr>
            <a:r>
              <a:rPr kumimoji="0" lang="en-US"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a:t>
            </a:r>
            <a:r>
              <a:rPr kumimoji="0" lang="en-US" altLang="en-US" sz="24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LAB 5:BUILD A DATABASE SERVER</a:t>
            </a:r>
          </a:p>
          <a:p>
            <a:pPr marL="0" marR="0" lvl="0" indent="457200" algn="l" defTabSz="914400" rtl="0" eaLnBrk="0" fontAlgn="base" latinLnBrk="0" hangingPunct="0">
              <a:lnSpc>
                <a:spcPct val="100000"/>
              </a:lnSpc>
              <a:spcBef>
                <a:spcPct val="0"/>
              </a:spcBef>
              <a:spcAft>
                <a:spcPct val="0"/>
              </a:spcAft>
              <a:buClrTx/>
              <a:buSzTx/>
              <a:buFontTx/>
              <a:buNone/>
            </a:pPr>
            <a:endParaRPr lang="en-US" altLang="en-US" sz="2000" b="1">
              <a:solidFill>
                <a:srgbClr val="333333"/>
              </a:solidFill>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defTabSz="914400" rtl="0" eaLnBrk="0" fontAlgn="base" latinLnBrk="0" hangingPunct="0">
              <a:lnSpc>
                <a:spcPct val="100000"/>
              </a:lnSpc>
              <a:spcBef>
                <a:spcPct val="0"/>
              </a:spcBef>
              <a:spcAft>
                <a:spcPct val="0"/>
              </a:spcAft>
              <a:buClrTx/>
              <a:buSzTx/>
              <a:buFontTx/>
              <a:buNone/>
            </a:pPr>
            <a:r>
              <a:rPr kumimoji="0" lang="te-IN"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Task 1: </a:t>
            </a:r>
            <a:r>
              <a:rPr kumimoji="0" lang="en-US"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Create a Security Group for the RDS DB Instance</a:t>
            </a:r>
            <a:endParaRPr lang="en-US" altLang="en-US" sz="2000" b="1">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defTabSz="914400" rtl="0" eaLnBrk="0" fontAlgn="base" latinLnBrk="0" hangingPunct="0">
              <a:lnSpc>
                <a:spcPct val="100000"/>
              </a:lnSpc>
              <a:spcBef>
                <a:spcPct val="0"/>
              </a:spcBef>
              <a:spcAft>
                <a:spcPct val="0"/>
              </a:spcAft>
              <a:buClrTx/>
              <a:buSzTx/>
              <a:buFontTx/>
              <a:buNone/>
            </a:pPr>
            <a:r>
              <a:rPr kumimoji="0" lang="te-IN"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Step1: </a:t>
            </a:r>
            <a:r>
              <a:rPr kumimoji="0" lang="te-IN"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In the </a:t>
            </a:r>
            <a:r>
              <a:rPr kumimoji="0" lang="te-IN"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AWS Management Console</a:t>
            </a:r>
            <a:r>
              <a:rPr kumimoji="0" lang="te-IN"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on the Services menu, choose </a:t>
            </a:r>
            <a:r>
              <a:rPr kumimoji="0" lang="te-IN"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VPC</a:t>
            </a:r>
            <a:r>
              <a:rPr kumimoji="0" lang="te-IN"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a:t>
            </a:r>
            <a:endParaRPr kumimoji="0" lang="te-IN" altLang="en-US" sz="20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defTabSz="914400" rtl="0" eaLnBrk="0" fontAlgn="base" latinLnBrk="0" hangingPunct="0">
              <a:lnSpc>
                <a:spcPct val="100000"/>
              </a:lnSpc>
              <a:spcBef>
                <a:spcPct val="0"/>
              </a:spcBef>
              <a:spcAft>
                <a:spcPct val="0"/>
              </a:spcAft>
              <a:buClrTx/>
              <a:buSzTx/>
              <a:buFontTx/>
              <a:buNone/>
            </a:pPr>
            <a:r>
              <a:rPr kumimoji="0" lang="te-IN"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Step2: </a:t>
            </a:r>
            <a:r>
              <a:rPr kumimoji="0" lang="te-IN"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In the left navigation pane, choose </a:t>
            </a:r>
            <a:r>
              <a:rPr kumimoji="0" lang="te-IN"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Security Groups.</a:t>
            </a:r>
            <a:endParaRPr kumimoji="0" lang="te-IN" altLang="en-US" sz="20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defTabSz="914400" rtl="0" eaLnBrk="0" fontAlgn="base" latinLnBrk="0" hangingPunct="0">
              <a:lnSpc>
                <a:spcPct val="100000"/>
              </a:lnSpc>
              <a:spcBef>
                <a:spcPct val="0"/>
              </a:spcBef>
              <a:spcAft>
                <a:spcPct val="0"/>
              </a:spcAft>
              <a:buClrTx/>
              <a:buSzTx/>
              <a:buFontTx/>
              <a:buNone/>
            </a:pPr>
            <a:r>
              <a:rPr kumimoji="0" lang="te-IN"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Step3: </a:t>
            </a:r>
            <a:r>
              <a:rPr kumimoji="0" lang="en-US"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Create security group and then configure:</a:t>
            </a:r>
            <a:endParaRPr kumimoji="0" lang="te-IN" altLang="en-US" sz="20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defTabSz="914400" rtl="0" eaLnBrk="0" fontAlgn="base" latinLnBrk="0" hangingPunct="0">
              <a:lnSpc>
                <a:spcPct val="100000"/>
              </a:lnSpc>
              <a:spcBef>
                <a:spcPct val="0"/>
              </a:spcBef>
              <a:spcAft>
                <a:spcPct val="0"/>
              </a:spcAft>
              <a:buClrTx/>
              <a:buSzTx/>
              <a:buFontTx/>
              <a:buNone/>
            </a:pPr>
            <a:r>
              <a:rPr kumimoji="0" lang="en-US"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Security group name:</a:t>
            </a:r>
            <a:r>
              <a:rPr kumimoji="0" lang="en-US"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DB Security Group</a:t>
            </a:r>
            <a:endParaRPr kumimoji="0" lang="te-IN" altLang="en-US" sz="20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defTabSz="914400" rtl="0" eaLnBrk="0" fontAlgn="base" latinLnBrk="0" hangingPunct="0">
              <a:lnSpc>
                <a:spcPct val="100000"/>
              </a:lnSpc>
              <a:spcBef>
                <a:spcPct val="0"/>
              </a:spcBef>
              <a:spcAft>
                <a:spcPct val="0"/>
              </a:spcAft>
              <a:buClrTx/>
              <a:buSzTx/>
              <a:buFontTx/>
              <a:buNone/>
            </a:pPr>
            <a:r>
              <a:rPr kumimoji="0" lang="en-US"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Description:</a:t>
            </a:r>
            <a:r>
              <a:rPr kumimoji="0" lang="en-US"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Permit access from Web Security Group</a:t>
            </a:r>
            <a:endParaRPr kumimoji="0" lang="te-IN" altLang="en-US" sz="20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defTabSz="914400" rtl="0" eaLnBrk="0" fontAlgn="base" latinLnBrk="0" hangingPunct="0">
              <a:lnSpc>
                <a:spcPct val="100000"/>
              </a:lnSpc>
              <a:spcBef>
                <a:spcPct val="0"/>
              </a:spcBef>
              <a:spcAft>
                <a:spcPct val="0"/>
              </a:spcAft>
              <a:buClrTx/>
              <a:buSzTx/>
              <a:buFontTx/>
              <a:buNone/>
            </a:pPr>
            <a:r>
              <a:rPr kumimoji="0" lang="en-US"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VPC:</a:t>
            </a:r>
            <a:r>
              <a:rPr kumimoji="0" lang="en-US"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 VPC</a:t>
            </a:r>
            <a:endParaRPr kumimoji="0" lang="te-IN" altLang="en-US" sz="20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p:txBody>
      </p:sp>
      <p:pic>
        <p:nvPicPr>
          <p:cNvPr id="10" name="Picture 9">
            <a:extLst>
              <a:ext uri="{FF2B5EF4-FFF2-40B4-BE49-F238E27FC236}">
                <a16:creationId xmlns:a16="http://schemas.microsoft.com/office/drawing/2014/main" id="{BD2B6BC4-752C-E119-1487-1C828E55A62F}"/>
              </a:ext>
            </a:extLst>
          </p:cNvPr>
          <p:cNvPicPr>
            <a:picLocks noChangeAspect="1"/>
          </p:cNvPicPr>
          <p:nvPr/>
        </p:nvPicPr>
        <p:blipFill>
          <a:blip r:embed="rId2"/>
          <a:srcRect r="13603" b="9648"/>
          <a:stretch>
            <a:fillRect/>
          </a:stretch>
        </p:blipFill>
        <p:spPr>
          <a:xfrm>
            <a:off x="2625669" y="3614675"/>
            <a:ext cx="5204460" cy="2912110"/>
          </a:xfrm>
          <a:prstGeom prst="rect">
            <a:avLst/>
          </a:prstGeom>
        </p:spPr>
      </p:pic>
    </p:spTree>
    <p:extLst>
      <p:ext uri="{BB962C8B-B14F-4D97-AF65-F5344CB8AC3E}">
        <p14:creationId xmlns:p14="http://schemas.microsoft.com/office/powerpoint/2010/main" val="2835483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E9F650-3EB7-C55B-8EAE-004AB5B16359}"/>
              </a:ext>
            </a:extLst>
          </p:cNvPr>
          <p:cNvSpPr txBox="1"/>
          <p:nvPr/>
        </p:nvSpPr>
        <p:spPr>
          <a:xfrm>
            <a:off x="778213" y="486383"/>
            <a:ext cx="10758791"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a:p>
            <a:endParaRPr lang="en-IN"/>
          </a:p>
        </p:txBody>
      </p:sp>
      <p:pic>
        <p:nvPicPr>
          <p:cNvPr id="3" name="Picture 2">
            <a:extLst>
              <a:ext uri="{FF2B5EF4-FFF2-40B4-BE49-F238E27FC236}">
                <a16:creationId xmlns:a16="http://schemas.microsoft.com/office/drawing/2014/main" id="{0B70B162-A005-53D9-EA63-087C10F352A2}"/>
              </a:ext>
            </a:extLst>
          </p:cNvPr>
          <p:cNvPicPr>
            <a:picLocks noChangeAspect="1"/>
          </p:cNvPicPr>
          <p:nvPr/>
        </p:nvPicPr>
        <p:blipFill>
          <a:blip r:embed="rId2"/>
          <a:srcRect l="19943" t="10164" r="4542" b="7820"/>
          <a:stretch>
            <a:fillRect/>
          </a:stretch>
        </p:blipFill>
        <p:spPr bwMode="auto">
          <a:xfrm>
            <a:off x="5377775" y="394692"/>
            <a:ext cx="5151120" cy="2644140"/>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BE2D4FBB-A2AC-E848-A34B-FEAD8E312C0F}"/>
              </a:ext>
            </a:extLst>
          </p:cNvPr>
          <p:cNvSpPr txBox="1"/>
          <p:nvPr/>
        </p:nvSpPr>
        <p:spPr>
          <a:xfrm>
            <a:off x="654996" y="394692"/>
            <a:ext cx="9445558" cy="646330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1800">
                <a:solidFill>
                  <a:srgbClr val="333333"/>
                </a:solidFill>
                <a:effectLst/>
                <a:latin typeface="Times New Roman" panose="02020603050405020304" pitchFamily="18" charset="0"/>
                <a:ea typeface="Times New Roman" panose="02020603050405020304" pitchFamily="18" charset="0"/>
              </a:rPr>
              <a:t>Notice that user-1 does not have any permissions.</a:t>
            </a:r>
          </a:p>
          <a:p>
            <a:endParaRPr lang="en-IN" sz="1800" b="1">
              <a:solidFill>
                <a:srgbClr val="333333"/>
              </a:solidFill>
              <a:effectLst/>
              <a:latin typeface="Times New Roman" panose="02020603050405020304" pitchFamily="18" charset="0"/>
              <a:ea typeface="Times New Roman" panose="02020603050405020304" pitchFamily="18" charset="0"/>
            </a:endParaRPr>
          </a:p>
          <a:p>
            <a:endParaRPr lang="en-IN" b="1">
              <a:solidFill>
                <a:srgbClr val="333333"/>
              </a:solidFill>
              <a:latin typeface="Times New Roman" panose="02020603050405020304" pitchFamily="18" charset="0"/>
              <a:ea typeface="Times New Roman" panose="02020603050405020304" pitchFamily="18" charset="0"/>
            </a:endParaRPr>
          </a:p>
          <a:p>
            <a:endParaRPr lang="en-IN" sz="1800" b="1">
              <a:solidFill>
                <a:srgbClr val="333333"/>
              </a:solidFill>
              <a:effectLst/>
              <a:latin typeface="Times New Roman" panose="02020603050405020304" pitchFamily="18" charset="0"/>
              <a:ea typeface="Times New Roman" panose="02020603050405020304" pitchFamily="18" charset="0"/>
            </a:endParaRPr>
          </a:p>
          <a:p>
            <a:endParaRPr lang="en-IN" sz="1800" b="1">
              <a:solidFill>
                <a:srgbClr val="333333"/>
              </a:solidFill>
              <a:effectLst/>
              <a:latin typeface="Times New Roman" panose="02020603050405020304" pitchFamily="18" charset="0"/>
              <a:ea typeface="Times New Roman" panose="02020603050405020304" pitchFamily="18" charset="0"/>
            </a:endParaRPr>
          </a:p>
          <a:p>
            <a:endParaRPr lang="en-IN" b="1">
              <a:solidFill>
                <a:srgbClr val="333333"/>
              </a:solidFill>
              <a:latin typeface="Times New Roman" panose="02020603050405020304" pitchFamily="18" charset="0"/>
              <a:ea typeface="Times New Roman" panose="02020603050405020304" pitchFamily="18" charset="0"/>
            </a:endParaRPr>
          </a:p>
          <a:p>
            <a:endParaRPr lang="en-IN" sz="1800" b="1">
              <a:solidFill>
                <a:srgbClr val="333333"/>
              </a:solidFill>
              <a:effectLst/>
              <a:latin typeface="Times New Roman" panose="02020603050405020304" pitchFamily="18" charset="0"/>
              <a:ea typeface="Times New Roman" panose="02020603050405020304" pitchFamily="18" charset="0"/>
            </a:endParaRPr>
          </a:p>
          <a:p>
            <a:r>
              <a:rPr lang="en-IN" sz="1800" b="1">
                <a:solidFill>
                  <a:srgbClr val="333333"/>
                </a:solidFill>
                <a:effectLst/>
                <a:latin typeface="Times New Roman" panose="02020603050405020304" pitchFamily="18" charset="0"/>
                <a:ea typeface="Times New Roman" panose="02020603050405020304" pitchFamily="18" charset="0"/>
              </a:rPr>
              <a:t>Step 5:</a:t>
            </a:r>
            <a:r>
              <a:rPr lang="en-IN" sz="1800">
                <a:solidFill>
                  <a:srgbClr val="333333"/>
                </a:solidFill>
                <a:effectLst/>
                <a:latin typeface="Times New Roman" panose="02020603050405020304" pitchFamily="18" charset="0"/>
                <a:ea typeface="Times New Roman" panose="02020603050405020304" pitchFamily="18" charset="0"/>
              </a:rPr>
              <a:t> Choose the </a:t>
            </a:r>
            <a:r>
              <a:rPr lang="en-IN" sz="1800" b="1">
                <a:solidFill>
                  <a:srgbClr val="333333"/>
                </a:solidFill>
                <a:effectLst/>
                <a:latin typeface="Times New Roman" panose="02020603050405020304" pitchFamily="18" charset="0"/>
                <a:ea typeface="Times New Roman" panose="02020603050405020304" pitchFamily="18" charset="0"/>
              </a:rPr>
              <a:t>Groups</a:t>
            </a:r>
            <a:r>
              <a:rPr lang="en-IN" sz="1800">
                <a:solidFill>
                  <a:srgbClr val="333333"/>
                </a:solidFill>
                <a:effectLst/>
                <a:latin typeface="Times New Roman" panose="02020603050405020304" pitchFamily="18" charset="0"/>
                <a:ea typeface="Times New Roman" panose="02020603050405020304" pitchFamily="18" charset="0"/>
              </a:rPr>
              <a:t> tab.</a:t>
            </a:r>
            <a:endParaRPr lang="en-IN" sz="1800">
              <a:effectLst/>
              <a:latin typeface="Times New Roman" panose="02020603050405020304" pitchFamily="18" charset="0"/>
              <a:ea typeface="Times New Roman" panose="02020603050405020304" pitchFamily="18" charset="0"/>
            </a:endParaRPr>
          </a:p>
          <a:p>
            <a:r>
              <a:rPr lang="en-IN" sz="1800">
                <a:solidFill>
                  <a:srgbClr val="333333"/>
                </a:solidFill>
                <a:effectLst/>
                <a:latin typeface="Times New Roman" panose="02020603050405020304" pitchFamily="18" charset="0"/>
                <a:ea typeface="Times New Roman" panose="02020603050405020304" pitchFamily="18" charset="0"/>
              </a:rPr>
              <a:t>user-1 also is not a member of any groups.</a:t>
            </a:r>
            <a:endParaRPr lang="en-IN" sz="1800">
              <a:effectLst/>
              <a:latin typeface="Times New Roman" panose="02020603050405020304" pitchFamily="18" charset="0"/>
              <a:ea typeface="Times New Roman" panose="02020603050405020304" pitchFamily="18" charset="0"/>
            </a:endParaRPr>
          </a:p>
          <a:p>
            <a:pPr marL="457200"/>
            <a:r>
              <a:rPr lang="en-IN" sz="1800">
                <a:solidFill>
                  <a:srgbClr val="333333"/>
                </a:solidFill>
                <a:effectLst/>
                <a:latin typeface="Times New Roman" panose="02020603050405020304" pitchFamily="18" charset="0"/>
                <a:ea typeface="Times New Roman" panose="02020603050405020304" pitchFamily="18" charset="0"/>
              </a:rPr>
              <a:t> </a:t>
            </a:r>
            <a:endParaRPr lang="en-IN" sz="1800">
              <a:effectLst/>
              <a:latin typeface="Times New Roman" panose="02020603050405020304" pitchFamily="18" charset="0"/>
              <a:ea typeface="Times New Roman" panose="02020603050405020304" pitchFamily="18" charset="0"/>
            </a:endParaRPr>
          </a:p>
          <a:p>
            <a:r>
              <a:rPr lang="en-IN" sz="1800" b="1">
                <a:solidFill>
                  <a:srgbClr val="333333"/>
                </a:solidFill>
                <a:effectLst/>
                <a:latin typeface="Times New Roman" panose="02020603050405020304" pitchFamily="18" charset="0"/>
                <a:ea typeface="Times New Roman" panose="02020603050405020304" pitchFamily="18" charset="0"/>
              </a:rPr>
              <a:t>Step 6:</a:t>
            </a:r>
            <a:r>
              <a:rPr lang="en-IN" sz="1800">
                <a:solidFill>
                  <a:srgbClr val="333333"/>
                </a:solidFill>
                <a:effectLst/>
                <a:latin typeface="Times New Roman" panose="02020603050405020304" pitchFamily="18" charset="0"/>
                <a:ea typeface="Times New Roman" panose="02020603050405020304" pitchFamily="18" charset="0"/>
              </a:rPr>
              <a:t> Choose the </a:t>
            </a:r>
            <a:r>
              <a:rPr lang="en-IN" sz="1800" b="1">
                <a:solidFill>
                  <a:srgbClr val="333333"/>
                </a:solidFill>
                <a:effectLst/>
                <a:latin typeface="Times New Roman" panose="02020603050405020304" pitchFamily="18" charset="0"/>
                <a:ea typeface="Times New Roman" panose="02020603050405020304" pitchFamily="18" charset="0"/>
              </a:rPr>
              <a:t>Security credentials</a:t>
            </a:r>
            <a:r>
              <a:rPr lang="en-IN" sz="1800">
                <a:solidFill>
                  <a:srgbClr val="333333"/>
                </a:solidFill>
                <a:effectLst/>
                <a:latin typeface="Times New Roman" panose="02020603050405020304" pitchFamily="18" charset="0"/>
                <a:ea typeface="Times New Roman" panose="02020603050405020304" pitchFamily="18" charset="0"/>
              </a:rPr>
              <a:t> tab.</a:t>
            </a:r>
            <a:endParaRPr lang="en-IN" sz="1800">
              <a:effectLst/>
              <a:latin typeface="Times New Roman" panose="02020603050405020304" pitchFamily="18" charset="0"/>
              <a:ea typeface="Times New Roman" panose="02020603050405020304" pitchFamily="18" charset="0"/>
            </a:endParaRPr>
          </a:p>
          <a:p>
            <a:r>
              <a:rPr lang="en-IN" sz="1800">
                <a:solidFill>
                  <a:srgbClr val="333333"/>
                </a:solidFill>
                <a:effectLst/>
                <a:latin typeface="Times New Roman" panose="02020603050405020304" pitchFamily="18" charset="0"/>
                <a:ea typeface="Times New Roman" panose="02020603050405020304" pitchFamily="18" charset="0"/>
              </a:rPr>
              <a:t>user-1 is assigned a </a:t>
            </a:r>
            <a:r>
              <a:rPr lang="en-IN" sz="1800" b="1">
                <a:solidFill>
                  <a:srgbClr val="333333"/>
                </a:solidFill>
                <a:effectLst/>
                <a:latin typeface="Times New Roman" panose="02020603050405020304" pitchFamily="18" charset="0"/>
                <a:ea typeface="Times New Roman" panose="02020603050405020304" pitchFamily="18" charset="0"/>
              </a:rPr>
              <a:t>Console password</a:t>
            </a:r>
            <a:endParaRPr lang="en-IN" sz="1800">
              <a:effectLst/>
              <a:latin typeface="Times New Roman" panose="02020603050405020304" pitchFamily="18" charset="0"/>
              <a:ea typeface="Times New Roman" panose="02020603050405020304" pitchFamily="18" charset="0"/>
            </a:endParaRPr>
          </a:p>
          <a:p>
            <a:pPr marL="457200"/>
            <a:r>
              <a:rPr lang="en-IN" sz="1800">
                <a:solidFill>
                  <a:srgbClr val="333333"/>
                </a:solidFill>
                <a:effectLst/>
                <a:latin typeface="Times New Roman" panose="02020603050405020304" pitchFamily="18" charset="0"/>
                <a:ea typeface="Times New Roman" panose="02020603050405020304" pitchFamily="18" charset="0"/>
              </a:rPr>
              <a:t> </a:t>
            </a:r>
            <a:endParaRPr lang="en-IN" sz="1800">
              <a:effectLst/>
              <a:latin typeface="Times New Roman" panose="02020603050405020304" pitchFamily="18" charset="0"/>
              <a:ea typeface="Times New Roman" panose="02020603050405020304" pitchFamily="18" charset="0"/>
            </a:endParaRPr>
          </a:p>
          <a:p>
            <a:r>
              <a:rPr lang="en-IN" sz="1800" b="1">
                <a:solidFill>
                  <a:srgbClr val="333333"/>
                </a:solidFill>
                <a:effectLst/>
                <a:latin typeface="Times New Roman" panose="02020603050405020304" pitchFamily="18" charset="0"/>
                <a:ea typeface="Times New Roman" panose="02020603050405020304" pitchFamily="18" charset="0"/>
              </a:rPr>
              <a:t>Step 7</a:t>
            </a:r>
            <a:r>
              <a:rPr lang="en-IN" sz="1800">
                <a:solidFill>
                  <a:srgbClr val="333333"/>
                </a:solidFill>
                <a:effectLst/>
                <a:latin typeface="Times New Roman" panose="02020603050405020304" pitchFamily="18" charset="0"/>
                <a:ea typeface="Times New Roman" panose="02020603050405020304" pitchFamily="18" charset="0"/>
              </a:rPr>
              <a:t>: In the navigation pane on the left, choose </a:t>
            </a:r>
            <a:r>
              <a:rPr lang="en-IN" sz="1800" b="1">
                <a:solidFill>
                  <a:srgbClr val="333333"/>
                </a:solidFill>
                <a:effectLst/>
                <a:latin typeface="Times New Roman" panose="02020603050405020304" pitchFamily="18" charset="0"/>
                <a:ea typeface="Times New Roman" panose="02020603050405020304" pitchFamily="18" charset="0"/>
              </a:rPr>
              <a:t>User groups</a:t>
            </a:r>
            <a:r>
              <a:rPr lang="en-IN" sz="1800">
                <a:solidFill>
                  <a:srgbClr val="333333"/>
                </a:solidFill>
                <a:effectLst/>
                <a:latin typeface="Times New Roman" panose="02020603050405020304" pitchFamily="18" charset="0"/>
                <a:ea typeface="Times New Roman" panose="02020603050405020304" pitchFamily="18" charset="0"/>
              </a:rPr>
              <a:t>.</a:t>
            </a:r>
            <a:endParaRPr lang="en-IN" sz="1800">
              <a:effectLst/>
              <a:latin typeface="Times New Roman" panose="02020603050405020304" pitchFamily="18" charset="0"/>
              <a:ea typeface="Times New Roman" panose="02020603050405020304" pitchFamily="18" charset="0"/>
            </a:endParaRPr>
          </a:p>
          <a:p>
            <a:r>
              <a:rPr lang="en-IN" sz="1800">
                <a:solidFill>
                  <a:srgbClr val="333333"/>
                </a:solidFill>
                <a:effectLst/>
                <a:latin typeface="Times New Roman" panose="02020603050405020304" pitchFamily="18" charset="0"/>
                <a:ea typeface="Times New Roman" panose="02020603050405020304" pitchFamily="18" charset="0"/>
              </a:rPr>
              <a:t>Choose the </a:t>
            </a:r>
            <a:r>
              <a:rPr lang="en-IN" sz="1800" b="1">
                <a:solidFill>
                  <a:srgbClr val="333333"/>
                </a:solidFill>
                <a:effectLst/>
                <a:latin typeface="Times New Roman" panose="02020603050405020304" pitchFamily="18" charset="0"/>
                <a:ea typeface="Times New Roman" panose="02020603050405020304" pitchFamily="18" charset="0"/>
              </a:rPr>
              <a:t>EC2-ReadOnlyAccess </a:t>
            </a:r>
            <a:r>
              <a:rPr lang="en-IN" sz="1800">
                <a:solidFill>
                  <a:srgbClr val="333333"/>
                </a:solidFill>
                <a:effectLst/>
                <a:latin typeface="Times New Roman" panose="02020603050405020304" pitchFamily="18" charset="0"/>
                <a:ea typeface="Times New Roman" panose="02020603050405020304" pitchFamily="18" charset="0"/>
              </a:rPr>
              <a:t> group.</a:t>
            </a:r>
            <a:endParaRPr lang="en-IN" sz="1800">
              <a:effectLst/>
              <a:latin typeface="Times New Roman" panose="02020603050405020304" pitchFamily="18" charset="0"/>
              <a:ea typeface="Times New Roman" panose="02020603050405020304" pitchFamily="18" charset="0"/>
            </a:endParaRPr>
          </a:p>
          <a:p>
            <a:r>
              <a:rPr lang="en-IN" sz="1800">
                <a:solidFill>
                  <a:srgbClr val="333333"/>
                </a:solidFill>
                <a:effectLst/>
                <a:latin typeface="Times New Roman" panose="02020603050405020304" pitchFamily="18" charset="0"/>
                <a:ea typeface="Times New Roman" panose="02020603050405020304" pitchFamily="18" charset="0"/>
              </a:rPr>
              <a:t>This will bring you to the summary page for the </a:t>
            </a:r>
            <a:r>
              <a:rPr lang="en-IN" sz="1800" b="1">
                <a:solidFill>
                  <a:srgbClr val="333333"/>
                </a:solidFill>
                <a:effectLst/>
                <a:latin typeface="Times New Roman" panose="02020603050405020304" pitchFamily="18" charset="0"/>
                <a:ea typeface="Times New Roman" panose="02020603050405020304" pitchFamily="18" charset="0"/>
              </a:rPr>
              <a:t>EC2-Support</a:t>
            </a:r>
            <a:r>
              <a:rPr lang="en-IN" sz="1800">
                <a:solidFill>
                  <a:srgbClr val="333333"/>
                </a:solidFill>
                <a:effectLst/>
                <a:latin typeface="Times New Roman" panose="02020603050405020304" pitchFamily="18" charset="0"/>
                <a:ea typeface="Times New Roman" panose="02020603050405020304" pitchFamily="18" charset="0"/>
              </a:rPr>
              <a:t> group.</a:t>
            </a:r>
            <a:endParaRPr lang="en-IN" sz="1800">
              <a:effectLst/>
              <a:latin typeface="Times New Roman" panose="02020603050405020304" pitchFamily="18" charset="0"/>
              <a:ea typeface="Times New Roman" panose="02020603050405020304" pitchFamily="18" charset="0"/>
            </a:endParaRPr>
          </a:p>
          <a:p>
            <a:r>
              <a:rPr lang="en-IN" sz="1800" b="1">
                <a:solidFill>
                  <a:srgbClr val="333333"/>
                </a:solidFill>
                <a:effectLst/>
                <a:latin typeface="Times New Roman" panose="02020603050405020304" pitchFamily="18" charset="0"/>
                <a:ea typeface="Times New Roman" panose="02020603050405020304" pitchFamily="18" charset="0"/>
              </a:rPr>
              <a:t>Step 8:</a:t>
            </a:r>
            <a:r>
              <a:rPr lang="en-IN" sz="1800">
                <a:solidFill>
                  <a:srgbClr val="333333"/>
                </a:solidFill>
                <a:effectLst/>
                <a:latin typeface="Times New Roman" panose="02020603050405020304" pitchFamily="18" charset="0"/>
                <a:ea typeface="Times New Roman" panose="02020603050405020304" pitchFamily="18" charset="0"/>
              </a:rPr>
              <a:t> Choose the </a:t>
            </a:r>
            <a:r>
              <a:rPr lang="en-IN" sz="1800" b="1">
                <a:solidFill>
                  <a:srgbClr val="333333"/>
                </a:solidFill>
                <a:effectLst/>
                <a:latin typeface="Times New Roman" panose="02020603050405020304" pitchFamily="18" charset="0"/>
                <a:ea typeface="Times New Roman" panose="02020603050405020304" pitchFamily="18" charset="0"/>
              </a:rPr>
              <a:t>Permissions</a:t>
            </a:r>
            <a:r>
              <a:rPr lang="en-IN" sz="1800">
                <a:solidFill>
                  <a:srgbClr val="333333"/>
                </a:solidFill>
                <a:effectLst/>
                <a:latin typeface="Times New Roman" panose="02020603050405020304" pitchFamily="18" charset="0"/>
                <a:ea typeface="Times New Roman" panose="02020603050405020304" pitchFamily="18" charset="0"/>
              </a:rPr>
              <a:t> tab.</a:t>
            </a:r>
            <a:endParaRPr lang="en-IN" sz="1800">
              <a:effectLst/>
              <a:latin typeface="Times New Roman" panose="02020603050405020304" pitchFamily="18" charset="0"/>
              <a:ea typeface="Times New Roman" panose="02020603050405020304" pitchFamily="18" charset="0"/>
            </a:endParaRPr>
          </a:p>
          <a:p>
            <a:pPr marL="457200"/>
            <a:r>
              <a:rPr lang="en-IN" sz="1800">
                <a:solidFill>
                  <a:srgbClr val="333333"/>
                </a:solidFill>
                <a:effectLst/>
                <a:latin typeface="Times New Roman" panose="02020603050405020304" pitchFamily="18" charset="0"/>
                <a:ea typeface="Times New Roman" panose="02020603050405020304" pitchFamily="18" charset="0"/>
              </a:rPr>
              <a:t>This group has a Managed Policy associated with it, called </a:t>
            </a:r>
            <a:r>
              <a:rPr lang="en-IN" sz="1800" b="1">
                <a:solidFill>
                  <a:srgbClr val="333333"/>
                </a:solidFill>
                <a:effectLst/>
                <a:latin typeface="Times New Roman" panose="02020603050405020304" pitchFamily="18" charset="0"/>
                <a:ea typeface="Times New Roman" panose="02020603050405020304" pitchFamily="18" charset="0"/>
              </a:rPr>
              <a:t>AmazonEC2ReadOnlyAccess</a:t>
            </a:r>
            <a:r>
              <a:rPr lang="en-IN" sz="1800">
                <a:solidFill>
                  <a:srgbClr val="333333"/>
                </a:solidFill>
                <a:effectLst/>
                <a:latin typeface="Times New Roman" panose="02020603050405020304" pitchFamily="18" charset="0"/>
                <a:ea typeface="Times New Roman" panose="02020603050405020304" pitchFamily="18" charset="0"/>
              </a:rPr>
              <a:t>. Managed Policies are pre-built policies (built either by AWS or by your administrators) that can be attached to IAM Users and Groups. When the policy is updated, the changes to the policy are immediately apply against all Users and Groups that are attached to the policy.</a:t>
            </a:r>
            <a:endParaRPr lang="en-IN" sz="1800">
              <a:effectLst/>
              <a:latin typeface="Times New Roman" panose="02020603050405020304" pitchFamily="18" charset="0"/>
              <a:ea typeface="Times New Roman" panose="02020603050405020304" pitchFamily="18" charset="0"/>
            </a:endParaRPr>
          </a:p>
          <a:p>
            <a:endParaRPr lang="en-IN" sz="1800">
              <a:effectLst/>
              <a:latin typeface="Times New Roman" panose="02020603050405020304" pitchFamily="18" charset="0"/>
              <a:ea typeface="Times New Roman" panose="02020603050405020304" pitchFamily="18" charset="0"/>
            </a:endParaRPr>
          </a:p>
          <a:p>
            <a:endParaRPr lang="en-IN"/>
          </a:p>
        </p:txBody>
      </p:sp>
    </p:spTree>
    <p:extLst>
      <p:ext uri="{BB962C8B-B14F-4D97-AF65-F5344CB8AC3E}">
        <p14:creationId xmlns:p14="http://schemas.microsoft.com/office/powerpoint/2010/main" val="33050911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824BBA8-31F4-FB30-EAB7-2E41756AE89D}"/>
              </a:ext>
            </a:extLst>
          </p:cNvPr>
          <p:cNvSpPr txBox="1"/>
          <p:nvPr/>
        </p:nvSpPr>
        <p:spPr>
          <a:xfrm>
            <a:off x="1192192" y="520861"/>
            <a:ext cx="10999808" cy="218111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Step4:</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In the </a:t>
            </a:r>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Inbound rules</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pane, choose Add rule.</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5:</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Configure the following settings:</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6000"/>
              </a:lnSpc>
              <a:spcAft>
                <a:spcPts val="800"/>
              </a:spcAft>
            </a:pPr>
            <a:r>
              <a:rPr lang="en-US"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Type:</a:t>
            </a:r>
            <a:r>
              <a:rPr lang="en-US"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MySQL/Aurora (3306)</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6000"/>
              </a:lnSpc>
              <a:spcAft>
                <a:spcPts val="800"/>
              </a:spcAft>
            </a:pPr>
            <a:r>
              <a:rPr lang="en-US"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CIDR, IP, Security Group or Prefix List:</a:t>
            </a:r>
            <a:r>
              <a:rPr lang="en-US"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Type sg and then select Web Security Group.</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6: </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Create security group.</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You will use this security group when launching the Amazon RDS database.</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F6B9AEB-D14E-242A-CF07-B5B393FEC999}"/>
              </a:ext>
            </a:extLst>
          </p:cNvPr>
          <p:cNvPicPr>
            <a:picLocks noChangeAspect="1"/>
          </p:cNvPicPr>
          <p:nvPr/>
        </p:nvPicPr>
        <p:blipFill>
          <a:blip r:embed="rId2"/>
          <a:srcRect t="9035" r="1141" b="5909"/>
          <a:stretch>
            <a:fillRect/>
          </a:stretch>
        </p:blipFill>
        <p:spPr>
          <a:xfrm>
            <a:off x="2241200" y="3021422"/>
            <a:ext cx="5672455" cy="3014345"/>
          </a:xfrm>
          <a:prstGeom prst="rect">
            <a:avLst/>
          </a:prstGeom>
        </p:spPr>
      </p:pic>
    </p:spTree>
    <p:extLst>
      <p:ext uri="{BB962C8B-B14F-4D97-AF65-F5344CB8AC3E}">
        <p14:creationId xmlns:p14="http://schemas.microsoft.com/office/powerpoint/2010/main" val="41251409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141A0A-F00C-3A8A-4F1A-295969928141}"/>
              </a:ext>
            </a:extLst>
          </p:cNvPr>
          <p:cNvSpPr txBox="1"/>
          <p:nvPr/>
        </p:nvSpPr>
        <p:spPr>
          <a:xfrm>
            <a:off x="1099595" y="185196"/>
            <a:ext cx="10521387" cy="280807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2: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Create a DB Subnet Group</a:t>
            </a:r>
            <a:endParaRPr lang="en-IN" sz="2000" b="1">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On the Services menu, choose </a:t>
            </a:r>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RDS</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2:</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In the left navigation pane, choose </a:t>
            </a:r>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Subnet groups</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If the navigation pane is not visible, choose the menu icon in the top-left corner.</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3:</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Create DB Subnet Group then configure:</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indent="457200">
              <a:lnSpc>
                <a:spcPct val="107000"/>
              </a:lnSpc>
              <a:spcAft>
                <a:spcPts val="800"/>
              </a:spcAft>
            </a:pPr>
            <a:r>
              <a:rPr lang="en-US"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Name:</a:t>
            </a:r>
            <a:r>
              <a:rPr lang="en-US"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DB-Subnet-Group</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Description:</a:t>
            </a:r>
            <a:r>
              <a:rPr lang="en-US"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DB Subnet Group</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VPC:</a:t>
            </a:r>
            <a:r>
              <a:rPr lang="en-US"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i="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VPC</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1B5090E-73DB-F06B-5403-B165219168ED}"/>
              </a:ext>
            </a:extLst>
          </p:cNvPr>
          <p:cNvSpPr txBox="1"/>
          <p:nvPr/>
        </p:nvSpPr>
        <p:spPr>
          <a:xfrm>
            <a:off x="1099596" y="3156945"/>
            <a:ext cx="10208870" cy="2380267"/>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4:</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Scroll down to the </a:t>
            </a:r>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Add Subnets</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section.</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5: </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Expand the list of values under </a:t>
            </a:r>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Availability Zones</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and select the first two zones: </a:t>
            </a:r>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us-east-1a</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and </a:t>
            </a:r>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us-east-1b</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6: </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Expand the list of values under </a:t>
            </a:r>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Subnets</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and select the subnets associated with the CIDR ranges </a:t>
            </a:r>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10.0.1.0/24</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and </a:t>
            </a:r>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10.0.3.0/24</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These subnets should now be shown in the </a:t>
            </a:r>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Subnets selected </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table.</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Bef>
                <a:spcPts val="960"/>
              </a:spcBef>
              <a:spcAft>
                <a:spcPts val="960"/>
              </a:spcAft>
            </a:pPr>
            <a:r>
              <a:rPr lang="en-IN"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7</a:t>
            </a:r>
            <a:r>
              <a:rPr lang="en-IN"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Choose Create.</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26471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821FAE-646D-C81E-1690-627804F31EC4}"/>
              </a:ext>
            </a:extLst>
          </p:cNvPr>
          <p:cNvPicPr>
            <a:picLocks noChangeAspect="1"/>
          </p:cNvPicPr>
          <p:nvPr/>
        </p:nvPicPr>
        <p:blipFill>
          <a:blip r:embed="rId2"/>
          <a:srcRect t="8724" r="-55" b="9025"/>
          <a:stretch>
            <a:fillRect/>
          </a:stretch>
        </p:blipFill>
        <p:spPr>
          <a:xfrm>
            <a:off x="1305355" y="152400"/>
            <a:ext cx="5738495" cy="2761615"/>
          </a:xfrm>
          <a:prstGeom prst="rect">
            <a:avLst/>
          </a:prstGeom>
        </p:spPr>
      </p:pic>
      <p:pic>
        <p:nvPicPr>
          <p:cNvPr id="3" name="Picture 2">
            <a:extLst>
              <a:ext uri="{FF2B5EF4-FFF2-40B4-BE49-F238E27FC236}">
                <a16:creationId xmlns:a16="http://schemas.microsoft.com/office/drawing/2014/main" id="{D76D9A6D-0A49-F6C7-C0DF-A605C9234268}"/>
              </a:ext>
            </a:extLst>
          </p:cNvPr>
          <p:cNvPicPr>
            <a:picLocks noChangeAspect="1"/>
          </p:cNvPicPr>
          <p:nvPr/>
        </p:nvPicPr>
        <p:blipFill>
          <a:blip r:embed="rId3"/>
          <a:srcRect t="9035" r="-55" b="9336"/>
          <a:stretch>
            <a:fillRect/>
          </a:stretch>
        </p:blipFill>
        <p:spPr>
          <a:xfrm>
            <a:off x="4858782" y="3791585"/>
            <a:ext cx="5738495" cy="2914015"/>
          </a:xfrm>
          <a:prstGeom prst="rect">
            <a:avLst/>
          </a:prstGeom>
        </p:spPr>
      </p:pic>
      <p:sp>
        <p:nvSpPr>
          <p:cNvPr id="5" name="TextBox 4">
            <a:extLst>
              <a:ext uri="{FF2B5EF4-FFF2-40B4-BE49-F238E27FC236}">
                <a16:creationId xmlns:a16="http://schemas.microsoft.com/office/drawing/2014/main" id="{364CBEBA-63E0-55FC-2322-4D3E4444EBAC}"/>
              </a:ext>
            </a:extLst>
          </p:cNvPr>
          <p:cNvSpPr txBox="1"/>
          <p:nvPr/>
        </p:nvSpPr>
        <p:spPr>
          <a:xfrm>
            <a:off x="1157467" y="3031271"/>
            <a:ext cx="10162573" cy="832023"/>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07000"/>
              </a:lnSpc>
              <a:spcAft>
                <a:spcPts val="800"/>
              </a:spcAft>
            </a:pPr>
            <a:r>
              <a:rPr lang="en-US"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3: Create an Amazon RDS DB Instance</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In the left navigation pane, choose </a:t>
            </a:r>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Databases</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19710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6F2046-B17A-D010-989A-FB0CFC5971A0}"/>
              </a:ext>
            </a:extLst>
          </p:cNvPr>
          <p:cNvSpPr txBox="1"/>
          <p:nvPr/>
        </p:nvSpPr>
        <p:spPr>
          <a:xfrm>
            <a:off x="1122743" y="243069"/>
            <a:ext cx="10475089" cy="323999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2 :</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Choose Create database.</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If you see </a:t>
            </a:r>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Switch to the new database creation flow</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the top of the screen, please choose it. </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3:</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Select </a:t>
            </a:r>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MySQL</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4:</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Under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Settings</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configure:</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indent="457200">
              <a:lnSpc>
                <a:spcPct val="107000"/>
              </a:lnSpc>
              <a:spcAft>
                <a:spcPts val="800"/>
              </a:spcAft>
            </a:pPr>
            <a:r>
              <a:rPr lang="en-US"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DB instance identifier:</a:t>
            </a:r>
            <a:r>
              <a:rPr lang="en-US"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lab-db</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Master username:</a:t>
            </a:r>
            <a:r>
              <a:rPr lang="en-US"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main</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Master password:</a:t>
            </a:r>
            <a:r>
              <a:rPr lang="en-US"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lab-password</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Confirm password:</a:t>
            </a:r>
            <a:r>
              <a:rPr lang="en-US"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lab-password</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F2B3AC78-486C-4BF6-E3C9-7060D4BF2E47}"/>
              </a:ext>
            </a:extLst>
          </p:cNvPr>
          <p:cNvPicPr>
            <a:picLocks noChangeAspect="1"/>
          </p:cNvPicPr>
          <p:nvPr/>
        </p:nvPicPr>
        <p:blipFill>
          <a:blip r:embed="rId2"/>
          <a:srcRect t="9658" r="1522" b="7467"/>
          <a:stretch>
            <a:fillRect/>
          </a:stretch>
        </p:blipFill>
        <p:spPr>
          <a:xfrm>
            <a:off x="2931903" y="3600586"/>
            <a:ext cx="5888355" cy="3014345"/>
          </a:xfrm>
          <a:prstGeom prst="rect">
            <a:avLst/>
          </a:prstGeom>
        </p:spPr>
      </p:pic>
    </p:spTree>
    <p:extLst>
      <p:ext uri="{BB962C8B-B14F-4D97-AF65-F5344CB8AC3E}">
        <p14:creationId xmlns:p14="http://schemas.microsoft.com/office/powerpoint/2010/main" val="10033107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4D135E-1DC7-BBDC-E9D4-A6BC5064CC14}"/>
              </a:ext>
            </a:extLst>
          </p:cNvPr>
          <p:cNvSpPr txBox="1"/>
          <p:nvPr/>
        </p:nvSpPr>
        <p:spPr>
          <a:xfrm>
            <a:off x="914399" y="289367"/>
            <a:ext cx="10914927" cy="5966762"/>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457200" algn="l" defTabSz="914400" rtl="0" eaLnBrk="0" fontAlgn="base" latinLnBrk="0" hangingPunct="0">
              <a:lnSpc>
                <a:spcPct val="100000"/>
              </a:lnSpc>
              <a:spcBef>
                <a:spcPct val="0"/>
              </a:spcBef>
              <a:spcAft>
                <a:spcPct val="0"/>
              </a:spcAft>
              <a:buClrTx/>
              <a:buSzTx/>
              <a:buFontTx/>
              <a:buNone/>
            </a:pPr>
            <a:r>
              <a:rPr kumimoji="0" lang="en-US"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a:t>
            </a:r>
            <a:r>
              <a:rPr kumimoji="0" lang="te-IN"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tep 5:</a:t>
            </a:r>
            <a:r>
              <a:rPr kumimoji="0" lang="te-IN"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a:t>
            </a:r>
            <a:r>
              <a:rPr kumimoji="0" lang="en-US"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Under </a:t>
            </a:r>
            <a:r>
              <a:rPr kumimoji="0" lang="en-US"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Storage</a:t>
            </a:r>
            <a:r>
              <a:rPr kumimoji="0" lang="en-US"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configure:</a:t>
            </a:r>
            <a:endParaRPr kumimoji="0" lang="te-IN" altLang="en-US" sz="20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algn="l" defTabSz="914400" rtl="0" eaLnBrk="0" fontAlgn="base" latinLnBrk="0" hangingPunct="0">
              <a:lnSpc>
                <a:spcPct val="100000"/>
              </a:lnSpc>
              <a:spcBef>
                <a:spcPct val="0"/>
              </a:spcBef>
              <a:spcAft>
                <a:spcPct val="0"/>
              </a:spcAft>
              <a:buClrTx/>
              <a:buSzTx/>
              <a:buFontTx/>
              <a:buNone/>
            </a:pPr>
            <a:r>
              <a:rPr kumimoji="0" lang="en-US"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Storage type:</a:t>
            </a:r>
            <a:r>
              <a:rPr kumimoji="0" lang="en-US"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000" b="0" i="1"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General Purpose (SSD)</a:t>
            </a:r>
            <a:endParaRPr kumimoji="0" lang="te-IN" altLang="en-US" sz="20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algn="l" defTabSz="914400" rtl="0" eaLnBrk="0" fontAlgn="base" latinLnBrk="0" hangingPunct="0">
              <a:lnSpc>
                <a:spcPct val="100000"/>
              </a:lnSpc>
              <a:spcBef>
                <a:spcPct val="0"/>
              </a:spcBef>
              <a:spcAft>
                <a:spcPct val="0"/>
              </a:spcAft>
              <a:buClrTx/>
              <a:buSzTx/>
              <a:buFontTx/>
              <a:buNone/>
            </a:pPr>
            <a:r>
              <a:rPr kumimoji="0" lang="en-US"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Allocated storage:</a:t>
            </a:r>
            <a:r>
              <a:rPr kumimoji="0" lang="en-US"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000" b="0" i="1"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20</a:t>
            </a:r>
            <a:endParaRPr kumimoji="0" lang="te-IN" altLang="en-US" sz="20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algn="l" defTabSz="914400" rtl="0" eaLnBrk="0" fontAlgn="base" latinLnBrk="0" hangingPunct="0">
              <a:lnSpc>
                <a:spcPct val="100000"/>
              </a:lnSpc>
              <a:spcBef>
                <a:spcPct val="0"/>
              </a:spcBef>
              <a:spcAft>
                <a:spcPct val="0"/>
              </a:spcAft>
              <a:buClrTx/>
              <a:buSzTx/>
              <a:buFontTx/>
              <a:buNone/>
            </a:pPr>
            <a:r>
              <a:rPr kumimoji="0" lang="te-IN"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 6:</a:t>
            </a:r>
            <a:r>
              <a:rPr kumimoji="0" lang="te-IN"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a:t>
            </a:r>
            <a:r>
              <a:rPr kumimoji="0" lang="en-US"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Under </a:t>
            </a:r>
            <a:r>
              <a:rPr kumimoji="0" lang="en-US"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Connectivity</a:t>
            </a:r>
            <a:r>
              <a:rPr kumimoji="0" lang="en-US"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configure:</a:t>
            </a:r>
            <a:endParaRPr kumimoji="0" lang="te-IN" altLang="en-US" sz="20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algn="l" defTabSz="914400" rtl="0" eaLnBrk="0" fontAlgn="base" latinLnBrk="0" hangingPunct="0">
              <a:lnSpc>
                <a:spcPct val="100000"/>
              </a:lnSpc>
              <a:spcBef>
                <a:spcPct val="0"/>
              </a:spcBef>
              <a:spcAft>
                <a:spcPct val="0"/>
              </a:spcAft>
              <a:buClrTx/>
              <a:buSzTx/>
              <a:buFontTx/>
              <a:buNone/>
            </a:pPr>
            <a:r>
              <a:rPr kumimoji="0" lang="en-US"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Virtual Private Cloud (VPC):</a:t>
            </a:r>
            <a:r>
              <a:rPr kumimoji="0" lang="en-US"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000" b="0" i="1"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VPC</a:t>
            </a:r>
            <a:endParaRPr kumimoji="0" lang="te-IN" altLang="en-US" sz="20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algn="l" defTabSz="914400" rtl="0" eaLnBrk="0" fontAlgn="base" latinLnBrk="0" hangingPunct="0">
              <a:lnSpc>
                <a:spcPct val="100000"/>
              </a:lnSpc>
              <a:spcBef>
                <a:spcPct val="0"/>
              </a:spcBef>
              <a:spcAft>
                <a:spcPct val="0"/>
              </a:spcAft>
              <a:buClrTx/>
              <a:buSzTx/>
              <a:buFontTx/>
              <a:buNone/>
            </a:pPr>
            <a:r>
              <a:rPr kumimoji="0" lang="te-IN"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 7:</a:t>
            </a:r>
            <a:r>
              <a:rPr kumimoji="0" lang="te-IN"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a:t>
            </a:r>
            <a:r>
              <a:rPr kumimoji="0" lang="en-US"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Under </a:t>
            </a:r>
            <a:r>
              <a:rPr kumimoji="0" lang="en-US"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Existing VPC security groups</a:t>
            </a:r>
            <a:r>
              <a:rPr kumimoji="0" lang="en-US"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from the dropdown list:</a:t>
            </a:r>
            <a:endParaRPr kumimoji="0" lang="te-IN" altLang="en-US" sz="20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algn="l"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DB Security Group.</a:t>
            </a:r>
            <a:endParaRPr kumimoji="0" lang="te-IN" altLang="en-US" sz="20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r>
              <a:rPr kumimoji="0" lang="en-US"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Deselect default.</a:t>
            </a:r>
            <a:r>
              <a:rPr lang="en-US" sz="1800" b="1">
                <a:solidFill>
                  <a:srgbClr val="333333"/>
                </a:solidFill>
                <a:effectLst/>
                <a:latin typeface="Times New Roman" panose="02020603050405020304" pitchFamily="18" charset="0"/>
                <a:ea typeface="Times New Roman" panose="02020603050405020304" pitchFamily="18" charset="0"/>
              </a:rPr>
              <a:t> </a:t>
            </a:r>
          </a:p>
          <a:p>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8:</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Expand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Additional configuration</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then configure:</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indent="457200">
              <a:lnSpc>
                <a:spcPct val="107000"/>
              </a:lnSpc>
              <a:spcAft>
                <a:spcPts val="800"/>
              </a:spcAft>
            </a:pPr>
            <a:r>
              <a:rPr lang="en-US"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Initial database name:</a:t>
            </a:r>
            <a:r>
              <a:rPr lang="en-US"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Uncheck </a:t>
            </a:r>
            <a:r>
              <a:rPr lang="en-US"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Enable automatic backups</a:t>
            </a:r>
            <a:r>
              <a:rPr lang="en-US"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Uncheck </a:t>
            </a:r>
            <a:r>
              <a:rPr lang="en-US"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Enable encryption</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Uncheck </a:t>
            </a:r>
            <a:r>
              <a:rPr lang="en-US"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Enable Enhanced monitoring</a:t>
            </a:r>
            <a:r>
              <a:rPr lang="en-US"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This will turn off backups, which is not normally recommended, but will make the database deploy faster for this lab.</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9: </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Create database.Your database will now be launched.</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pPr>
            <a:endParaRPr lang="en-IN"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42119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007804-90AC-95AE-693E-17CBEDB63112}"/>
              </a:ext>
            </a:extLst>
          </p:cNvPr>
          <p:cNvPicPr>
            <a:picLocks noChangeAspect="1"/>
          </p:cNvPicPr>
          <p:nvPr/>
        </p:nvPicPr>
        <p:blipFill>
          <a:blip r:embed="rId2"/>
          <a:srcRect t="9035" r="-55" b="8402"/>
          <a:stretch>
            <a:fillRect/>
          </a:stretch>
        </p:blipFill>
        <p:spPr>
          <a:xfrm>
            <a:off x="518275" y="123190"/>
            <a:ext cx="5738495" cy="3305810"/>
          </a:xfrm>
          <a:prstGeom prst="rect">
            <a:avLst/>
          </a:prstGeom>
        </p:spPr>
      </p:pic>
      <p:pic>
        <p:nvPicPr>
          <p:cNvPr id="3" name="Picture 2">
            <a:extLst>
              <a:ext uri="{FF2B5EF4-FFF2-40B4-BE49-F238E27FC236}">
                <a16:creationId xmlns:a16="http://schemas.microsoft.com/office/drawing/2014/main" id="{9F06FC15-3ECE-5930-3C38-9AA23F2643ED}"/>
              </a:ext>
            </a:extLst>
          </p:cNvPr>
          <p:cNvPicPr>
            <a:picLocks noChangeAspect="1"/>
          </p:cNvPicPr>
          <p:nvPr/>
        </p:nvPicPr>
        <p:blipFill>
          <a:blip r:embed="rId3"/>
          <a:srcRect t="9123" r="1707" b="8421"/>
          <a:stretch>
            <a:fillRect/>
          </a:stretch>
        </p:blipFill>
        <p:spPr>
          <a:xfrm>
            <a:off x="5621647" y="4062095"/>
            <a:ext cx="5925820" cy="2672715"/>
          </a:xfrm>
          <a:prstGeom prst="rect">
            <a:avLst/>
          </a:prstGeom>
        </p:spPr>
      </p:pic>
      <p:sp>
        <p:nvSpPr>
          <p:cNvPr id="5" name="TextBox 4">
            <a:extLst>
              <a:ext uri="{FF2B5EF4-FFF2-40B4-BE49-F238E27FC236}">
                <a16:creationId xmlns:a16="http://schemas.microsoft.com/office/drawing/2014/main" id="{AD40535E-971B-37C4-EA41-92B43CB8A15B}"/>
              </a:ext>
            </a:extLst>
          </p:cNvPr>
          <p:cNvSpPr txBox="1"/>
          <p:nvPr/>
        </p:nvSpPr>
        <p:spPr>
          <a:xfrm>
            <a:off x="6256770" y="2050438"/>
            <a:ext cx="6099858" cy="163121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2000" b="1">
                <a:solidFill>
                  <a:srgbClr val="333333"/>
                </a:solidFill>
                <a:effectLst/>
                <a:latin typeface="Times New Roman" panose="02020603050405020304" pitchFamily="18" charset="0"/>
                <a:ea typeface="Times New Roman" panose="02020603050405020304" pitchFamily="18" charset="0"/>
              </a:rPr>
              <a:t>Step 10: </a:t>
            </a:r>
            <a:r>
              <a:rPr lang="en-IN" sz="2000">
                <a:solidFill>
                  <a:srgbClr val="333333"/>
                </a:solidFill>
                <a:effectLst/>
                <a:latin typeface="Times New Roman" panose="02020603050405020304" pitchFamily="18" charset="0"/>
                <a:ea typeface="Times New Roman" panose="02020603050405020304" pitchFamily="18" charset="0"/>
              </a:rPr>
              <a:t>Choose </a:t>
            </a:r>
            <a:r>
              <a:rPr lang="en-IN" sz="2000" b="1">
                <a:solidFill>
                  <a:srgbClr val="333333"/>
                </a:solidFill>
                <a:effectLst/>
                <a:latin typeface="Times New Roman" panose="02020603050405020304" pitchFamily="18" charset="0"/>
                <a:ea typeface="Times New Roman" panose="02020603050405020304" pitchFamily="18" charset="0"/>
              </a:rPr>
              <a:t>lab-db</a:t>
            </a:r>
            <a:r>
              <a:rPr lang="en-IN" sz="2000">
                <a:solidFill>
                  <a:srgbClr val="333333"/>
                </a:solidFill>
                <a:effectLst/>
                <a:latin typeface="Times New Roman" panose="02020603050405020304" pitchFamily="18" charset="0"/>
                <a:ea typeface="Times New Roman" panose="02020603050405020304" pitchFamily="18" charset="0"/>
              </a:rPr>
              <a:t> (choose the link itself).</a:t>
            </a:r>
            <a:endParaRPr lang="en-IN" sz="2000">
              <a:effectLst/>
              <a:latin typeface="Times New Roman" panose="02020603050405020304" pitchFamily="18" charset="0"/>
              <a:ea typeface="Times New Roman" panose="02020603050405020304" pitchFamily="18" charset="0"/>
            </a:endParaRPr>
          </a:p>
          <a:p>
            <a:r>
              <a:rPr lang="en-IN" sz="2000" b="1">
                <a:solidFill>
                  <a:srgbClr val="333333"/>
                </a:solidFill>
                <a:effectLst/>
                <a:latin typeface="Times New Roman" panose="02020603050405020304" pitchFamily="18" charset="0"/>
                <a:ea typeface="Times New Roman" panose="02020603050405020304" pitchFamily="18" charset="0"/>
              </a:rPr>
              <a:t>Step 11</a:t>
            </a:r>
            <a:r>
              <a:rPr lang="en-IN" sz="2000">
                <a:solidFill>
                  <a:srgbClr val="333333"/>
                </a:solidFill>
                <a:effectLst/>
                <a:latin typeface="Times New Roman" panose="02020603050405020304" pitchFamily="18" charset="0"/>
                <a:ea typeface="Times New Roman" panose="02020603050405020304" pitchFamily="18" charset="0"/>
              </a:rPr>
              <a:t>: Wait until </a:t>
            </a:r>
            <a:r>
              <a:rPr lang="en-IN" sz="2000" b="1">
                <a:solidFill>
                  <a:srgbClr val="333333"/>
                </a:solidFill>
                <a:effectLst/>
                <a:latin typeface="Times New Roman" panose="02020603050405020304" pitchFamily="18" charset="0"/>
                <a:ea typeface="Times New Roman" panose="02020603050405020304" pitchFamily="18" charset="0"/>
              </a:rPr>
              <a:t>Info</a:t>
            </a:r>
            <a:r>
              <a:rPr lang="en-IN" sz="2000">
                <a:solidFill>
                  <a:srgbClr val="333333"/>
                </a:solidFill>
                <a:effectLst/>
                <a:latin typeface="Times New Roman" panose="02020603050405020304" pitchFamily="18" charset="0"/>
                <a:ea typeface="Times New Roman" panose="02020603050405020304" pitchFamily="18" charset="0"/>
              </a:rPr>
              <a:t> changes to </a:t>
            </a:r>
            <a:r>
              <a:rPr lang="en-IN" sz="2000" b="1">
                <a:solidFill>
                  <a:srgbClr val="333333"/>
                </a:solidFill>
                <a:effectLst/>
                <a:latin typeface="Times New Roman" panose="02020603050405020304" pitchFamily="18" charset="0"/>
                <a:ea typeface="Times New Roman" panose="02020603050405020304" pitchFamily="18" charset="0"/>
              </a:rPr>
              <a:t>Modifying</a:t>
            </a:r>
            <a:r>
              <a:rPr lang="en-IN" sz="2000">
                <a:solidFill>
                  <a:srgbClr val="333333"/>
                </a:solidFill>
                <a:effectLst/>
                <a:latin typeface="Times New Roman" panose="02020603050405020304" pitchFamily="18" charset="0"/>
                <a:ea typeface="Times New Roman" panose="02020603050405020304" pitchFamily="18" charset="0"/>
              </a:rPr>
              <a:t> or </a:t>
            </a:r>
            <a:r>
              <a:rPr lang="en-IN" sz="2000" b="1">
                <a:solidFill>
                  <a:srgbClr val="333333"/>
                </a:solidFill>
                <a:effectLst/>
                <a:latin typeface="Times New Roman" panose="02020603050405020304" pitchFamily="18" charset="0"/>
                <a:ea typeface="Times New Roman" panose="02020603050405020304" pitchFamily="18" charset="0"/>
              </a:rPr>
              <a:t>Available</a:t>
            </a:r>
            <a:r>
              <a:rPr lang="en-IN" sz="2000">
                <a:solidFill>
                  <a:srgbClr val="333333"/>
                </a:solidFill>
                <a:effectLst/>
                <a:latin typeface="Times New Roman" panose="02020603050405020304" pitchFamily="18" charset="0"/>
                <a:ea typeface="Times New Roman" panose="02020603050405020304" pitchFamily="18" charset="0"/>
              </a:rPr>
              <a:t>.</a:t>
            </a:r>
            <a:endParaRPr lang="en-IN" sz="2000">
              <a:effectLst/>
              <a:latin typeface="Times New Roman" panose="02020603050405020304" pitchFamily="18" charset="0"/>
              <a:ea typeface="Times New Roman" panose="02020603050405020304" pitchFamily="18" charset="0"/>
            </a:endParaRPr>
          </a:p>
          <a:p>
            <a:r>
              <a:rPr lang="en-IN" sz="2000" b="1">
                <a:solidFill>
                  <a:srgbClr val="333333"/>
                </a:solidFill>
                <a:effectLst/>
                <a:latin typeface="Times New Roman" panose="02020603050405020304" pitchFamily="18" charset="0"/>
                <a:ea typeface="Times New Roman" panose="02020603050405020304" pitchFamily="18" charset="0"/>
              </a:rPr>
              <a:t>Step 12: </a:t>
            </a:r>
            <a:r>
              <a:rPr lang="en-IN" sz="2000">
                <a:solidFill>
                  <a:srgbClr val="333333"/>
                </a:solidFill>
                <a:effectLst/>
                <a:latin typeface="Times New Roman" panose="02020603050405020304" pitchFamily="18" charset="0"/>
                <a:ea typeface="Times New Roman" panose="02020603050405020304" pitchFamily="18" charset="0"/>
              </a:rPr>
              <a:t>Scroll down to the </a:t>
            </a:r>
            <a:r>
              <a:rPr lang="en-IN" sz="2000" b="1">
                <a:solidFill>
                  <a:srgbClr val="333333"/>
                </a:solidFill>
                <a:effectLst/>
                <a:latin typeface="Times New Roman" panose="02020603050405020304" pitchFamily="18" charset="0"/>
                <a:ea typeface="Times New Roman" panose="02020603050405020304" pitchFamily="18" charset="0"/>
              </a:rPr>
              <a:t>Connectivity &amp; security</a:t>
            </a:r>
            <a:r>
              <a:rPr lang="en-IN" sz="2000">
                <a:solidFill>
                  <a:srgbClr val="333333"/>
                </a:solidFill>
                <a:effectLst/>
                <a:latin typeface="Times New Roman" panose="02020603050405020304" pitchFamily="18" charset="0"/>
                <a:ea typeface="Times New Roman" panose="02020603050405020304" pitchFamily="18" charset="0"/>
              </a:rPr>
              <a:t> section and copy the </a:t>
            </a:r>
            <a:r>
              <a:rPr lang="en-IN" sz="2000" b="1">
                <a:solidFill>
                  <a:srgbClr val="333333"/>
                </a:solidFill>
                <a:effectLst/>
                <a:latin typeface="Times New Roman" panose="02020603050405020304" pitchFamily="18" charset="0"/>
                <a:ea typeface="Times New Roman" panose="02020603050405020304" pitchFamily="18" charset="0"/>
              </a:rPr>
              <a:t>Endpoint</a:t>
            </a:r>
            <a:r>
              <a:rPr lang="en-IN" sz="2000">
                <a:solidFill>
                  <a:srgbClr val="333333"/>
                </a:solidFill>
                <a:effectLst/>
                <a:latin typeface="Times New Roman" panose="02020603050405020304" pitchFamily="18" charset="0"/>
                <a:ea typeface="Times New Roman" panose="02020603050405020304" pitchFamily="18" charset="0"/>
              </a:rPr>
              <a:t> field.</a:t>
            </a:r>
            <a:endParaRPr lang="en-IN" sz="20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7612355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4C74ACE-BDFD-EFDE-600F-17EFF65B0E4B}"/>
              </a:ext>
            </a:extLst>
          </p:cNvPr>
          <p:cNvSpPr txBox="1"/>
          <p:nvPr/>
        </p:nvSpPr>
        <p:spPr>
          <a:xfrm>
            <a:off x="1284790" y="300943"/>
            <a:ext cx="10440364" cy="144757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13: </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Paste the Endpoint value into a text editor. You will use it later in the lab.</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4: Interact with Your Database</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 </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To copy the </a:t>
            </a:r>
            <a:r>
              <a:rPr lang="en-IN" sz="2000" b="1"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WebServer</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IP address, choose on the Details drop down menu above these instructions, and then choose Show.</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59A5965-B930-0609-33D9-7AE94CB83357}"/>
              </a:ext>
            </a:extLst>
          </p:cNvPr>
          <p:cNvPicPr>
            <a:picLocks noChangeAspect="1"/>
          </p:cNvPicPr>
          <p:nvPr/>
        </p:nvPicPr>
        <p:blipFill>
          <a:blip r:embed="rId2"/>
          <a:srcRect l="24193" r="7313" b="19617"/>
          <a:stretch>
            <a:fillRect/>
          </a:stretch>
        </p:blipFill>
        <p:spPr>
          <a:xfrm>
            <a:off x="1165173" y="1832023"/>
            <a:ext cx="4722495" cy="2592070"/>
          </a:xfrm>
          <a:prstGeom prst="rect">
            <a:avLst/>
          </a:prstGeom>
        </p:spPr>
      </p:pic>
      <p:pic>
        <p:nvPicPr>
          <p:cNvPr id="5" name="Picture 4">
            <a:extLst>
              <a:ext uri="{FF2B5EF4-FFF2-40B4-BE49-F238E27FC236}">
                <a16:creationId xmlns:a16="http://schemas.microsoft.com/office/drawing/2014/main" id="{E7F8B437-0981-BC23-AFBE-A3C4AC3892E7}"/>
              </a:ext>
            </a:extLst>
          </p:cNvPr>
          <p:cNvPicPr>
            <a:picLocks noChangeAspect="1"/>
          </p:cNvPicPr>
          <p:nvPr/>
        </p:nvPicPr>
        <p:blipFill>
          <a:blip r:embed="rId3"/>
          <a:srcRect r="4861" b="13707"/>
          <a:stretch>
            <a:fillRect/>
          </a:stretch>
        </p:blipFill>
        <p:spPr>
          <a:xfrm>
            <a:off x="6420081" y="3556553"/>
            <a:ext cx="5457190" cy="2783205"/>
          </a:xfrm>
          <a:prstGeom prst="rect">
            <a:avLst/>
          </a:prstGeom>
        </p:spPr>
      </p:pic>
      <p:sp>
        <p:nvSpPr>
          <p:cNvPr id="7" name="TextBox 6">
            <a:extLst>
              <a:ext uri="{FF2B5EF4-FFF2-40B4-BE49-F238E27FC236}">
                <a16:creationId xmlns:a16="http://schemas.microsoft.com/office/drawing/2014/main" id="{F4859021-5E9E-0BBD-3AF6-064BDAE0A5F7}"/>
              </a:ext>
            </a:extLst>
          </p:cNvPr>
          <p:cNvSpPr txBox="1"/>
          <p:nvPr/>
        </p:nvSpPr>
        <p:spPr>
          <a:xfrm>
            <a:off x="5983000" y="1633365"/>
            <a:ext cx="6099858" cy="1908215"/>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1800">
                <a:solidFill>
                  <a:srgbClr val="333333"/>
                </a:solidFill>
                <a:effectLst/>
                <a:latin typeface="Times New Roman" panose="02020603050405020304" pitchFamily="18" charset="0"/>
                <a:ea typeface="Times New Roman" panose="02020603050405020304" pitchFamily="18" charset="0"/>
              </a:rPr>
              <a:t> </a:t>
            </a:r>
            <a:endParaRPr lang="en-IN" sz="1800">
              <a:effectLst/>
              <a:latin typeface="Times New Roman" panose="02020603050405020304" pitchFamily="18" charset="0"/>
              <a:ea typeface="Times New Roman" panose="02020603050405020304" pitchFamily="18" charset="0"/>
            </a:endParaRPr>
          </a:p>
          <a:p>
            <a:r>
              <a:rPr lang="en-IN" sz="2000" b="1">
                <a:solidFill>
                  <a:srgbClr val="333333"/>
                </a:solidFill>
                <a:effectLst/>
                <a:latin typeface="Times New Roman" panose="02020603050405020304" pitchFamily="18" charset="0"/>
                <a:ea typeface="Times New Roman" panose="02020603050405020304" pitchFamily="18" charset="0"/>
              </a:rPr>
              <a:t>Step 2: </a:t>
            </a:r>
            <a:r>
              <a:rPr lang="en-IN" sz="2000">
                <a:solidFill>
                  <a:srgbClr val="333333"/>
                </a:solidFill>
                <a:effectLst/>
                <a:latin typeface="Times New Roman" panose="02020603050405020304" pitchFamily="18" charset="0"/>
                <a:ea typeface="Times New Roman" panose="02020603050405020304" pitchFamily="18" charset="0"/>
              </a:rPr>
              <a:t>Open a new web browser tab, paste the </a:t>
            </a:r>
            <a:r>
              <a:rPr lang="en-IN" sz="2000" i="1" err="1">
                <a:solidFill>
                  <a:srgbClr val="333333"/>
                </a:solidFill>
                <a:effectLst/>
                <a:latin typeface="Times New Roman" panose="02020603050405020304" pitchFamily="18" charset="0"/>
                <a:ea typeface="Times New Roman" panose="02020603050405020304" pitchFamily="18" charset="0"/>
              </a:rPr>
              <a:t>WebServer</a:t>
            </a:r>
            <a:r>
              <a:rPr lang="en-IN" sz="2000">
                <a:solidFill>
                  <a:srgbClr val="333333"/>
                </a:solidFill>
                <a:effectLst/>
                <a:latin typeface="Times New Roman" panose="02020603050405020304" pitchFamily="18" charset="0"/>
                <a:ea typeface="Times New Roman" panose="02020603050405020304" pitchFamily="18" charset="0"/>
              </a:rPr>
              <a:t> IP address and press Enter.</a:t>
            </a:r>
          </a:p>
          <a:p>
            <a:r>
              <a:rPr lang="en-IN" sz="2000" b="1">
                <a:solidFill>
                  <a:srgbClr val="333333"/>
                </a:solidFill>
                <a:effectLst/>
                <a:latin typeface="Times New Roman" panose="02020603050405020304" pitchFamily="18" charset="0"/>
                <a:ea typeface="Times New Roman" panose="02020603050405020304" pitchFamily="18" charset="0"/>
              </a:rPr>
              <a:t>Step 3: </a:t>
            </a:r>
            <a:r>
              <a:rPr lang="en-IN" sz="2000">
                <a:solidFill>
                  <a:srgbClr val="333333"/>
                </a:solidFill>
                <a:effectLst/>
                <a:latin typeface="Times New Roman" panose="02020603050405020304" pitchFamily="18" charset="0"/>
                <a:ea typeface="Times New Roman" panose="02020603050405020304" pitchFamily="18" charset="0"/>
              </a:rPr>
              <a:t>Choose the </a:t>
            </a:r>
            <a:r>
              <a:rPr lang="en-IN" sz="2000" b="1">
                <a:solidFill>
                  <a:srgbClr val="333333"/>
                </a:solidFill>
                <a:effectLst/>
                <a:latin typeface="Times New Roman" panose="02020603050405020304" pitchFamily="18" charset="0"/>
                <a:ea typeface="Times New Roman" panose="02020603050405020304" pitchFamily="18" charset="0"/>
              </a:rPr>
              <a:t>RDS</a:t>
            </a:r>
            <a:r>
              <a:rPr lang="en-IN" sz="2000">
                <a:solidFill>
                  <a:srgbClr val="333333"/>
                </a:solidFill>
                <a:effectLst/>
                <a:latin typeface="Times New Roman" panose="02020603050405020304" pitchFamily="18" charset="0"/>
                <a:ea typeface="Times New Roman" panose="02020603050405020304" pitchFamily="18" charset="0"/>
              </a:rPr>
              <a:t> link at the top of the page.</a:t>
            </a:r>
            <a:endParaRPr lang="en-IN" sz="2000">
              <a:effectLst/>
              <a:latin typeface="Times New Roman" panose="02020603050405020304" pitchFamily="18" charset="0"/>
              <a:ea typeface="Times New Roman" panose="02020603050405020304" pitchFamily="18" charset="0"/>
            </a:endParaRPr>
          </a:p>
          <a:p>
            <a:r>
              <a:rPr lang="en-IN" sz="2000" b="1">
                <a:solidFill>
                  <a:srgbClr val="333333"/>
                </a:solidFill>
                <a:effectLst/>
                <a:latin typeface="Times New Roman" panose="02020603050405020304" pitchFamily="18" charset="0"/>
                <a:ea typeface="Times New Roman" panose="02020603050405020304" pitchFamily="18" charset="0"/>
              </a:rPr>
              <a:t>Step 4</a:t>
            </a:r>
            <a:r>
              <a:rPr lang="en-IN" sz="2000">
                <a:solidFill>
                  <a:srgbClr val="333333"/>
                </a:solidFill>
                <a:effectLst/>
                <a:latin typeface="Times New Roman" panose="02020603050405020304" pitchFamily="18" charset="0"/>
                <a:ea typeface="Times New Roman" panose="02020603050405020304" pitchFamily="18" charset="0"/>
              </a:rPr>
              <a:t>: </a:t>
            </a:r>
            <a:r>
              <a:rPr lang="en-US" sz="2000">
                <a:solidFill>
                  <a:srgbClr val="333333"/>
                </a:solidFill>
                <a:effectLst/>
                <a:latin typeface="Times New Roman" panose="02020603050405020304" pitchFamily="18" charset="0"/>
                <a:ea typeface="Times New Roman" panose="02020603050405020304" pitchFamily="18" charset="0"/>
              </a:rPr>
              <a:t>Configure the following settings:</a:t>
            </a:r>
            <a:endParaRPr lang="en-IN" sz="2000">
              <a:effectLst/>
              <a:latin typeface="Times New Roman" panose="02020603050405020304" pitchFamily="18" charset="0"/>
              <a:ea typeface="Times New Roman" panose="02020603050405020304" pitchFamily="18" charset="0"/>
            </a:endParaRPr>
          </a:p>
          <a:p>
            <a:endParaRPr lang="en-IN" sz="2000">
              <a:effectLst/>
              <a:latin typeface="Times New Roman" panose="02020603050405020304" pitchFamily="18" charset="0"/>
              <a:ea typeface="Times New Roman" panose="02020603050405020304" pitchFamily="18" charset="0"/>
            </a:endParaRPr>
          </a:p>
        </p:txBody>
      </p:sp>
      <p:sp>
        <p:nvSpPr>
          <p:cNvPr id="9" name="TextBox 8">
            <a:extLst>
              <a:ext uri="{FF2B5EF4-FFF2-40B4-BE49-F238E27FC236}">
                <a16:creationId xmlns:a16="http://schemas.microsoft.com/office/drawing/2014/main" id="{79ED30BD-1F9D-1BC0-FD91-8319056EEF5F}"/>
              </a:ext>
            </a:extLst>
          </p:cNvPr>
          <p:cNvSpPr txBox="1"/>
          <p:nvPr/>
        </p:nvSpPr>
        <p:spPr>
          <a:xfrm>
            <a:off x="688693" y="4567282"/>
            <a:ext cx="7216816" cy="213302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indent="457200">
              <a:lnSpc>
                <a:spcPct val="107000"/>
              </a:lnSpc>
              <a:spcAft>
                <a:spcPts val="800"/>
              </a:spcAft>
            </a:pPr>
            <a:r>
              <a:rPr lang="en-US"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Endpoint:</a:t>
            </a:r>
            <a:r>
              <a:rPr lang="en-US"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Paste the Endpoint you copied to a text editor earlier</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Database:</a:t>
            </a:r>
            <a:r>
              <a:rPr lang="en-US"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Username:</a:t>
            </a:r>
            <a:r>
              <a:rPr lang="en-US"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main</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Password:</a:t>
            </a:r>
            <a:r>
              <a:rPr lang="en-US"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lab-password</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a:t>
            </a:r>
            <a:r>
              <a:rPr lang="en-US"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Submit</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607686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C36A28-3E74-76F4-ADA2-3DA7AFBE112F}"/>
              </a:ext>
            </a:extLst>
          </p:cNvPr>
          <p:cNvPicPr>
            <a:picLocks noChangeAspect="1"/>
          </p:cNvPicPr>
          <p:nvPr/>
        </p:nvPicPr>
        <p:blipFill>
          <a:blip r:embed="rId2"/>
          <a:srcRect t="4050" r="6744" b="29562"/>
          <a:stretch>
            <a:fillRect/>
          </a:stretch>
        </p:blipFill>
        <p:spPr>
          <a:xfrm>
            <a:off x="1279428" y="113536"/>
            <a:ext cx="5350510" cy="2139950"/>
          </a:xfrm>
          <a:prstGeom prst="rect">
            <a:avLst/>
          </a:prstGeom>
        </p:spPr>
      </p:pic>
      <p:pic>
        <p:nvPicPr>
          <p:cNvPr id="3" name="Picture 2">
            <a:extLst>
              <a:ext uri="{FF2B5EF4-FFF2-40B4-BE49-F238E27FC236}">
                <a16:creationId xmlns:a16="http://schemas.microsoft.com/office/drawing/2014/main" id="{095ABCD4-7857-5E1E-AB41-9B77191C9271}"/>
              </a:ext>
            </a:extLst>
          </p:cNvPr>
          <p:cNvPicPr>
            <a:picLocks noChangeAspect="1"/>
          </p:cNvPicPr>
          <p:nvPr/>
        </p:nvPicPr>
        <p:blipFill>
          <a:blip r:embed="rId3"/>
          <a:srcRect t="4050" r="4861" b="30841"/>
          <a:stretch>
            <a:fillRect/>
          </a:stretch>
        </p:blipFill>
        <p:spPr>
          <a:xfrm>
            <a:off x="5867537" y="4427746"/>
            <a:ext cx="5457190" cy="2099945"/>
          </a:xfrm>
          <a:prstGeom prst="rect">
            <a:avLst/>
          </a:prstGeom>
        </p:spPr>
      </p:pic>
      <p:sp>
        <p:nvSpPr>
          <p:cNvPr id="5" name="TextBox 4">
            <a:extLst>
              <a:ext uri="{FF2B5EF4-FFF2-40B4-BE49-F238E27FC236}">
                <a16:creationId xmlns:a16="http://schemas.microsoft.com/office/drawing/2014/main" id="{8E11EF6E-3E48-03D4-6428-881B55285899}"/>
              </a:ext>
            </a:extLst>
          </p:cNvPr>
          <p:cNvSpPr txBox="1"/>
          <p:nvPr/>
        </p:nvSpPr>
        <p:spPr>
          <a:xfrm>
            <a:off x="787078" y="2650173"/>
            <a:ext cx="11169570" cy="1015663"/>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2000">
                <a:solidFill>
                  <a:srgbClr val="333333"/>
                </a:solidFill>
                <a:effectLst/>
                <a:latin typeface="Times New Roman" panose="02020603050405020304" pitchFamily="18" charset="0"/>
                <a:ea typeface="Times New Roman" panose="02020603050405020304" pitchFamily="18" charset="0"/>
              </a:rPr>
              <a:t>A message will appear explaining that the application is running a command to copy information to the database. After a few seconds the application will display an </a:t>
            </a:r>
            <a:r>
              <a:rPr lang="en-IN" sz="2000" b="1">
                <a:solidFill>
                  <a:srgbClr val="333333"/>
                </a:solidFill>
                <a:effectLst/>
                <a:latin typeface="Times New Roman" panose="02020603050405020304" pitchFamily="18" charset="0"/>
                <a:ea typeface="Times New Roman" panose="02020603050405020304" pitchFamily="18" charset="0"/>
              </a:rPr>
              <a:t>Address Book</a:t>
            </a:r>
            <a:r>
              <a:rPr lang="en-IN" sz="2000">
                <a:solidFill>
                  <a:srgbClr val="333333"/>
                </a:solidFill>
                <a:effectLst/>
                <a:latin typeface="Times New Roman" panose="02020603050405020304" pitchFamily="18" charset="0"/>
                <a:ea typeface="Times New Roman" panose="02020603050405020304" pitchFamily="18" charset="0"/>
              </a:rPr>
              <a:t>.</a:t>
            </a:r>
            <a:endParaRPr lang="en-IN" sz="2000">
              <a:effectLst/>
              <a:latin typeface="Times New Roman" panose="02020603050405020304" pitchFamily="18" charset="0"/>
              <a:ea typeface="Times New Roman" panose="02020603050405020304" pitchFamily="18" charset="0"/>
            </a:endParaRPr>
          </a:p>
          <a:p>
            <a:r>
              <a:rPr lang="en-IN" sz="2000">
                <a:solidFill>
                  <a:srgbClr val="333333"/>
                </a:solidFill>
                <a:effectLst/>
                <a:latin typeface="Times New Roman" panose="02020603050405020304" pitchFamily="18" charset="0"/>
                <a:ea typeface="Times New Roman" panose="02020603050405020304" pitchFamily="18" charset="0"/>
              </a:rPr>
              <a:t>The Address Book application is using the RDS database to store information.</a:t>
            </a:r>
            <a:endParaRPr lang="en-IN" sz="2000">
              <a:effectLst/>
              <a:latin typeface="Times New Roman" panose="02020603050405020304" pitchFamily="18" charset="0"/>
              <a:ea typeface="Times New Roman" panose="02020603050405020304" pitchFamily="18" charset="0"/>
            </a:endParaRPr>
          </a:p>
        </p:txBody>
      </p:sp>
      <p:sp>
        <p:nvSpPr>
          <p:cNvPr id="7" name="TextBox 6">
            <a:extLst>
              <a:ext uri="{FF2B5EF4-FFF2-40B4-BE49-F238E27FC236}">
                <a16:creationId xmlns:a16="http://schemas.microsoft.com/office/drawing/2014/main" id="{2E3B1FF2-92C0-364B-E3F1-6DC53DEF39AB}"/>
              </a:ext>
            </a:extLst>
          </p:cNvPr>
          <p:cNvSpPr txBox="1"/>
          <p:nvPr/>
        </p:nvSpPr>
        <p:spPr>
          <a:xfrm>
            <a:off x="787078" y="3813295"/>
            <a:ext cx="11169569" cy="405367"/>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07000"/>
              </a:lnSpc>
              <a:spcAft>
                <a:spcPts val="800"/>
              </a:spcAft>
            </a:pPr>
            <a:r>
              <a:rPr lang="en-IN"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5</a:t>
            </a:r>
            <a:r>
              <a:rPr lang="en-IN"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Test the web application by adding, editing and removing contacts.</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584362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1D954D-5EB9-82F7-C155-A8B9FFA969FF}"/>
              </a:ext>
            </a:extLst>
          </p:cNvPr>
          <p:cNvSpPr txBox="1"/>
          <p:nvPr/>
        </p:nvSpPr>
        <p:spPr>
          <a:xfrm>
            <a:off x="1293777" y="0"/>
            <a:ext cx="11751013" cy="302865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5000"/>
              </a:lnSpc>
              <a:spcAft>
                <a:spcPts val="800"/>
              </a:spcAf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LAB  :Build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your VPC and Launch a Web Server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Task 1: Create Your VPC</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Step 1:</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In the search box to the right of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Services</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search    for and choose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VPC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to open the VPC console.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Step 2:</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Begin creating a VPC.</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buSzPts val="1200"/>
              <a:buFont typeface="Symbol" panose="05050102010706020507" pitchFamily="18" charset="2"/>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In the top right of the screen, verify that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N.   Virginia (us-    east-1)</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is the region.</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buSzPts val="1200"/>
              <a:buFont typeface="Symbol" panose="05050102010706020507" pitchFamily="18" charset="2"/>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Choose the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VPC dashboard</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link which is also towards the top left of the console.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SzPts val="1200"/>
              <a:buFont typeface="Symbol" panose="05050102010706020507" pitchFamily="18" charset="2"/>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Next, choose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Create VPC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9C11E3FC-EE65-C292-32D3-29F1DE1D0C38}"/>
              </a:ext>
            </a:extLst>
          </p:cNvPr>
          <p:cNvSpPr txBox="1"/>
          <p:nvPr/>
        </p:nvSpPr>
        <p:spPr>
          <a:xfrm>
            <a:off x="1215955" y="3028650"/>
            <a:ext cx="10107039" cy="3967561"/>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5000"/>
              </a:lnSpc>
              <a:spcAft>
                <a:spcPts val="800"/>
              </a:spcAf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Step 3:</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Configure the VPC details in the </a:t>
            </a:r>
            <a:r>
              <a:rPr lang="en-US" sz="2000" i="1" dirty="0">
                <a:effectLst/>
                <a:latin typeface="Times New Roman" panose="02020603050405020304" pitchFamily="18" charset="0"/>
                <a:ea typeface="Calibri" panose="020F0502020204030204" pitchFamily="34" charset="0"/>
                <a:cs typeface="Times New Roman" panose="02020603050405020304" pitchFamily="18" charset="0"/>
              </a:rPr>
              <a:t>VPC settings</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panel on the left: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Choose VPC and more.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Under Name tag auto-generation, keep Auto-generate selected, however change the value from project to lab.</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Keep the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IPv4 CIDR block</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set to 10.0.0.0/16</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For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Number of Availability Zones</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choose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1</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For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Number of </a:t>
            </a:r>
            <a:r>
              <a:rPr lang="en-US" sz="2000" b="1" i="1" dirty="0">
                <a:effectLst/>
                <a:latin typeface="Times New Roman" panose="02020603050405020304" pitchFamily="18" charset="0"/>
                <a:ea typeface="Calibri" panose="020F0502020204030204" pitchFamily="34" charset="0"/>
                <a:cs typeface="Times New Roman" panose="02020603050405020304" pitchFamily="18" charset="0"/>
              </a:rPr>
              <a:t>public</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subnets</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keep the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1</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setting.</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For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Number of </a:t>
            </a:r>
            <a:r>
              <a:rPr lang="en-US" sz="2000" b="1" i="1" dirty="0">
                <a:effectLst/>
                <a:latin typeface="Times New Roman" panose="02020603050405020304" pitchFamily="18" charset="0"/>
                <a:ea typeface="Calibri" panose="020F0502020204030204" pitchFamily="34" charset="0"/>
                <a:cs typeface="Times New Roman" panose="02020603050405020304" pitchFamily="18" charset="0"/>
              </a:rPr>
              <a:t>private</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subnets</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keep the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1</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setting.</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Expand the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Customize subnets CIDR blocks</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section</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440111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0613E9-24DD-137F-2477-5468786C73AF}"/>
              </a:ext>
            </a:extLst>
          </p:cNvPr>
          <p:cNvSpPr txBox="1"/>
          <p:nvPr/>
        </p:nvSpPr>
        <p:spPr>
          <a:xfrm>
            <a:off x="1089497" y="0"/>
            <a:ext cx="10898222" cy="726590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lvl="0" indent="-342900">
              <a:lnSpc>
                <a:spcPct val="115000"/>
              </a:lnSpc>
              <a:spcAft>
                <a:spcPts val="800"/>
              </a:spcAft>
              <a:buFont typeface="Arial" pitchFamily="34" charset="0"/>
              <a:buChar char="•"/>
              <a:tabLst>
                <a:tab pos="457200" algn="l"/>
              </a:tabLs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Change Public subnet CIDR block in us-east-1a to 10.0.0.0/24</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Change Private subnet CIDR block in us-east-1a to 10.0.1.0/24</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Set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NAT gateways</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to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In 1 AZ</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Set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VPC endpoints</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to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None</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Keep both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DNS hostnames</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DNS resolution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i="1" dirty="0">
                <a:effectLst/>
                <a:latin typeface="Times New Roman" panose="02020603050405020304" pitchFamily="18" charset="0"/>
                <a:ea typeface="Calibri" panose="020F0502020204030204" pitchFamily="34" charset="0"/>
                <a:cs typeface="Times New Roman" panose="02020603050405020304" pitchFamily="18" charset="0"/>
              </a:rPr>
              <a:t>enabled</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Step 4:</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In the Preview panel on the right, confirm the settings you have configured.</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VPC: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lab-</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vpc</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Subnets</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us-east-1a</a:t>
            </a:r>
          </a:p>
          <a:p>
            <a:pPr>
              <a:lnSpc>
                <a:spcPct val="115000"/>
              </a:lnSpc>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Public subnet name: lab-subnet-public1-us-east-1a</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Private subnet name: lab-subnet-private1-us-east-1a</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Route tables</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lab-</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rtb</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-public</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lab-rtb-private1-us-east-1a</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Network connections</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lab-</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igw</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lab-nat-public1-us-east-1a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42819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DAB863-C836-DE06-1C76-D272233A272C}"/>
              </a:ext>
            </a:extLst>
          </p:cNvPr>
          <p:cNvPicPr>
            <a:picLocks noChangeAspect="1"/>
          </p:cNvPicPr>
          <p:nvPr/>
        </p:nvPicPr>
        <p:blipFill>
          <a:blip r:embed="rId2"/>
          <a:srcRect l="-1728" t="11582" r="4410" b="12074"/>
          <a:stretch>
            <a:fillRect/>
          </a:stretch>
        </p:blipFill>
        <p:spPr bwMode="auto">
          <a:xfrm>
            <a:off x="1956187" y="105189"/>
            <a:ext cx="6073140" cy="3009900"/>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8234C1EB-ACBC-3C6D-CCF5-8F083E0572EF}"/>
              </a:ext>
            </a:extLst>
          </p:cNvPr>
          <p:cNvSpPr txBox="1"/>
          <p:nvPr/>
        </p:nvSpPr>
        <p:spPr>
          <a:xfrm>
            <a:off x="856034" y="3429000"/>
            <a:ext cx="10000034" cy="279615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1800" b="1">
                <a:solidFill>
                  <a:srgbClr val="333333"/>
                </a:solidFill>
                <a:effectLst/>
                <a:latin typeface="Times New Roman" panose="02020603050405020304" pitchFamily="18" charset="0"/>
                <a:ea typeface="Times New Roman" panose="02020603050405020304" pitchFamily="18" charset="0"/>
              </a:rPr>
              <a:t>Task 2: Add Users to Groups</a:t>
            </a:r>
            <a:r>
              <a:rPr lang="en-IN" sz="1800">
                <a:solidFill>
                  <a:srgbClr val="333333"/>
                </a:solidFill>
                <a:effectLst/>
                <a:latin typeface="Times New Roman" panose="02020603050405020304" pitchFamily="18" charset="0"/>
                <a:ea typeface="Times New Roman" panose="02020603050405020304" pitchFamily="18" charset="0"/>
              </a:rPr>
              <a:t>                     </a:t>
            </a:r>
            <a:endParaRPr lang="en-IN" sz="1800">
              <a:effectLst/>
              <a:latin typeface="Times New Roman" panose="02020603050405020304" pitchFamily="18" charset="0"/>
              <a:ea typeface="Times New Roman" panose="02020603050405020304" pitchFamily="18" charset="0"/>
            </a:endParaRPr>
          </a:p>
          <a:p>
            <a:r>
              <a:rPr lang="en-IN" sz="1800">
                <a:solidFill>
                  <a:srgbClr val="333333"/>
                </a:solidFill>
                <a:effectLst/>
                <a:latin typeface="Times New Roman" panose="02020603050405020304" pitchFamily="18" charset="0"/>
                <a:ea typeface="Times New Roman" panose="02020603050405020304" pitchFamily="18" charset="0"/>
              </a:rPr>
              <a:t>                  Add user-1 to the </a:t>
            </a:r>
            <a:r>
              <a:rPr lang="en-IN" sz="1800" b="1">
                <a:solidFill>
                  <a:srgbClr val="333333"/>
                </a:solidFill>
                <a:effectLst/>
                <a:latin typeface="Times New Roman" panose="02020603050405020304" pitchFamily="18" charset="0"/>
                <a:ea typeface="Times New Roman" panose="02020603050405020304" pitchFamily="18" charset="0"/>
              </a:rPr>
              <a:t>EC2-ReadOnlyAccess</a:t>
            </a:r>
            <a:endParaRPr lang="en-IN" sz="1800">
              <a:effectLst/>
              <a:latin typeface="Times New Roman" panose="02020603050405020304" pitchFamily="18" charset="0"/>
              <a:ea typeface="Times New Roman" panose="02020603050405020304" pitchFamily="18" charset="0"/>
            </a:endParaRPr>
          </a:p>
          <a:p>
            <a:r>
              <a:rPr lang="en-IN" sz="1800" b="1">
                <a:solidFill>
                  <a:srgbClr val="333333"/>
                </a:solidFill>
                <a:effectLst/>
                <a:latin typeface="Times New Roman" panose="02020603050405020304" pitchFamily="18" charset="0"/>
                <a:ea typeface="Times New Roman" panose="02020603050405020304" pitchFamily="18" charset="0"/>
              </a:rPr>
              <a:t>Step 1</a:t>
            </a:r>
            <a:r>
              <a:rPr lang="en-IN" sz="1800">
                <a:solidFill>
                  <a:srgbClr val="333333"/>
                </a:solidFill>
                <a:effectLst/>
                <a:latin typeface="Times New Roman" panose="02020603050405020304" pitchFamily="18" charset="0"/>
                <a:ea typeface="Times New Roman" panose="02020603050405020304" pitchFamily="18" charset="0"/>
              </a:rPr>
              <a:t>:In the left navigation pane, choose </a:t>
            </a:r>
            <a:r>
              <a:rPr lang="en-IN" sz="1800" b="1">
                <a:solidFill>
                  <a:srgbClr val="333333"/>
                </a:solidFill>
                <a:effectLst/>
                <a:latin typeface="Times New Roman" panose="02020603050405020304" pitchFamily="18" charset="0"/>
                <a:ea typeface="Times New Roman" panose="02020603050405020304" pitchFamily="18" charset="0"/>
              </a:rPr>
              <a:t>User groups</a:t>
            </a:r>
            <a:r>
              <a:rPr lang="en-IN" sz="1800">
                <a:solidFill>
                  <a:srgbClr val="333333"/>
                </a:solidFill>
                <a:effectLst/>
                <a:latin typeface="Times New Roman" panose="02020603050405020304" pitchFamily="18" charset="0"/>
                <a:ea typeface="Times New Roman" panose="02020603050405020304" pitchFamily="18" charset="0"/>
              </a:rPr>
              <a:t>.   </a:t>
            </a:r>
            <a:endParaRPr lang="en-IN" sz="1800">
              <a:effectLst/>
              <a:latin typeface="Times New Roman" panose="02020603050405020304" pitchFamily="18" charset="0"/>
              <a:ea typeface="Times New Roman" panose="02020603050405020304" pitchFamily="18" charset="0"/>
            </a:endParaRPr>
          </a:p>
          <a:p>
            <a:pPr marL="457200">
              <a:lnSpc>
                <a:spcPct val="107000"/>
              </a:lnSpc>
              <a:spcAft>
                <a:spcPts val="800"/>
              </a:spcAft>
            </a:pPr>
            <a:r>
              <a:rPr lang="en-IN" sz="1800"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a:t>
            </a:r>
            <a:endParaRPr lang="en-IN" sz="1800" kern="100">
              <a:effectLst/>
              <a:latin typeface="Calibri" panose="020F0502020204030204" pitchFamily="34" charset="0"/>
              <a:ea typeface="Calibri" panose="020F0502020204030204" pitchFamily="34" charset="0"/>
              <a:cs typeface="Gautami" panose="020B0502040204020203" pitchFamily="34" charset="0"/>
            </a:endParaRPr>
          </a:p>
          <a:p>
            <a:pPr>
              <a:lnSpc>
                <a:spcPct val="107000"/>
              </a:lnSpc>
              <a:spcAft>
                <a:spcPts val="800"/>
              </a:spcAft>
            </a:pPr>
            <a:r>
              <a:rPr lang="en-IN" sz="1800" b="1"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 2:</a:t>
            </a:r>
            <a:r>
              <a:rPr lang="en-IN" sz="1800"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Choose the </a:t>
            </a:r>
            <a:r>
              <a:rPr lang="en-IN" sz="1800" b="1"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EC2-ReadOnlyAccess</a:t>
            </a:r>
            <a:r>
              <a:rPr lang="en-IN" sz="1800"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group. </a:t>
            </a:r>
            <a:endParaRPr lang="en-IN" sz="1800" kern="100">
              <a:effectLst/>
              <a:latin typeface="Calibri" panose="020F0502020204030204" pitchFamily="34" charset="0"/>
              <a:ea typeface="Calibri" panose="020F0502020204030204" pitchFamily="34" charset="0"/>
              <a:cs typeface="Gautami" panose="020B0502040204020203" pitchFamily="34" charset="0"/>
            </a:endParaRPr>
          </a:p>
          <a:p>
            <a:pPr>
              <a:lnSpc>
                <a:spcPct val="107000"/>
              </a:lnSpc>
              <a:spcAft>
                <a:spcPts val="800"/>
              </a:spcAft>
            </a:pPr>
            <a:r>
              <a:rPr lang="en-IN" sz="1800" b="1"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 3:</a:t>
            </a:r>
            <a:r>
              <a:rPr lang="en-IN" sz="1800"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Choose the </a:t>
            </a:r>
            <a:r>
              <a:rPr lang="en-IN" sz="1800" b="1"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Users</a:t>
            </a:r>
            <a:r>
              <a:rPr lang="en-IN" sz="1800"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tab. </a:t>
            </a:r>
            <a:endParaRPr lang="en-IN" sz="1800" kern="100">
              <a:effectLst/>
              <a:latin typeface="Calibri" panose="020F0502020204030204" pitchFamily="34" charset="0"/>
              <a:ea typeface="Calibri" panose="020F0502020204030204" pitchFamily="34" charset="0"/>
              <a:cs typeface="Gautami" panose="020B0502040204020203" pitchFamily="34" charset="0"/>
            </a:endParaRPr>
          </a:p>
          <a:p>
            <a:pPr>
              <a:lnSpc>
                <a:spcPct val="107000"/>
              </a:lnSpc>
              <a:spcAft>
                <a:spcPts val="800"/>
              </a:spcAft>
            </a:pPr>
            <a:r>
              <a:rPr lang="en-IN" sz="1800" b="1"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 4:</a:t>
            </a:r>
            <a:r>
              <a:rPr lang="en-IN" sz="1800"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In the </a:t>
            </a:r>
            <a:r>
              <a:rPr lang="en-IN" sz="1800" b="1"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Users</a:t>
            </a:r>
            <a:r>
              <a:rPr lang="en-IN" sz="1800"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tab, choose </a:t>
            </a:r>
            <a:r>
              <a:rPr lang="en-IN" sz="1800" b="1"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Add users</a:t>
            </a:r>
            <a:r>
              <a:rPr lang="en-IN" sz="1800"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a:t>
            </a:r>
            <a:endParaRPr lang="en-IN" sz="1800" kern="100">
              <a:effectLst/>
              <a:latin typeface="Calibri" panose="020F0502020204030204" pitchFamily="34" charset="0"/>
              <a:ea typeface="Calibri" panose="020F0502020204030204" pitchFamily="34" charset="0"/>
              <a:cs typeface="Gautami" panose="020B0502040204020203" pitchFamily="34" charset="0"/>
            </a:endParaRPr>
          </a:p>
          <a:p>
            <a:endParaRPr lang="en-IN"/>
          </a:p>
        </p:txBody>
      </p:sp>
      <p:pic>
        <p:nvPicPr>
          <p:cNvPr id="4" name="Picture 3">
            <a:extLst>
              <a:ext uri="{FF2B5EF4-FFF2-40B4-BE49-F238E27FC236}">
                <a16:creationId xmlns:a16="http://schemas.microsoft.com/office/drawing/2014/main" id="{5ADF68B8-3BBC-6011-FDDA-A833C20445D5}"/>
              </a:ext>
            </a:extLst>
          </p:cNvPr>
          <p:cNvPicPr>
            <a:picLocks noChangeAspect="1"/>
          </p:cNvPicPr>
          <p:nvPr/>
        </p:nvPicPr>
        <p:blipFill>
          <a:blip r:embed="rId3"/>
          <a:srcRect l="665" t="11818" r="3345" b="10892"/>
          <a:stretch>
            <a:fillRect/>
          </a:stretch>
        </p:blipFill>
        <p:spPr bwMode="auto">
          <a:xfrm>
            <a:off x="6406150" y="3581205"/>
            <a:ext cx="5196840" cy="24917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39997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7EEC791C-085A-C463-BBC0-7B1A55BD2095}"/>
              </a:ext>
            </a:extLst>
          </p:cNvPr>
          <p:cNvPicPr>
            <a:picLocks noChangeAspect="1"/>
          </p:cNvPicPr>
          <p:nvPr/>
        </p:nvPicPr>
        <p:blipFill>
          <a:blip r:embed="rId2"/>
          <a:stretch>
            <a:fillRect/>
          </a:stretch>
        </p:blipFill>
        <p:spPr>
          <a:xfrm>
            <a:off x="2743862" y="225398"/>
            <a:ext cx="5731510" cy="2807970"/>
          </a:xfrm>
          <a:prstGeom prst="rect">
            <a:avLst/>
          </a:prstGeom>
        </p:spPr>
      </p:pic>
      <p:sp>
        <p:nvSpPr>
          <p:cNvPr id="4" name="TextBox 3">
            <a:extLst>
              <a:ext uri="{FF2B5EF4-FFF2-40B4-BE49-F238E27FC236}">
                <a16:creationId xmlns:a16="http://schemas.microsoft.com/office/drawing/2014/main" id="{71540643-1E20-DF4C-072D-6A42299533BD}"/>
              </a:ext>
            </a:extLst>
          </p:cNvPr>
          <p:cNvSpPr txBox="1"/>
          <p:nvPr/>
        </p:nvSpPr>
        <p:spPr>
          <a:xfrm>
            <a:off x="1639109" y="3103313"/>
            <a:ext cx="9537971" cy="3619581"/>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5000"/>
              </a:lnSpc>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Once it is complete, choose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View VPC</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View all the VPC resources you have just created</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Task 2: Create Additional Subnets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Step 1:</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In the left navigation pane, choose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Subnets</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VPC ID:</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lab-</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vpc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(select from the menu).</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Subnet name:</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lab-subnet-public2</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Availability Zone:</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Select the </a:t>
            </a:r>
            <a:r>
              <a:rPr lang="en-US" sz="2000" i="1" dirty="0">
                <a:effectLst/>
                <a:latin typeface="Times New Roman" panose="02020603050405020304" pitchFamily="18" charset="0"/>
                <a:ea typeface="Calibri" panose="020F0502020204030204" pitchFamily="34" charset="0"/>
                <a:cs typeface="Times New Roman" panose="02020603050405020304" pitchFamily="18" charset="0"/>
              </a:rPr>
              <a:t>second</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Availability Zone (for example, us-east-1b)</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IPV4 CIDR block:</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10.0.2.0/24</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3259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589C28-ECE1-A3E0-38B9-E5C95196E5E6}"/>
              </a:ext>
            </a:extLst>
          </p:cNvPr>
          <p:cNvSpPr txBox="1"/>
          <p:nvPr/>
        </p:nvSpPr>
        <p:spPr>
          <a:xfrm>
            <a:off x="1366220" y="154174"/>
            <a:ext cx="9829801" cy="3163045"/>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lvl="0" indent="-342900">
              <a:lnSpc>
                <a:spcPct val="115000"/>
              </a:lnSpc>
              <a:spcAft>
                <a:spcPts val="800"/>
              </a:spcAft>
              <a:buFont typeface="Arial" pitchFamily="34" charset="0"/>
              <a:buChar char="•"/>
              <a:tabLst>
                <a:tab pos="457200" algn="l"/>
              </a:tabLs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Choose </a:t>
            </a: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Create subnet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Choose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Create subnet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then configure: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15000"/>
              </a:lnSpc>
              <a:spcAft>
                <a:spcPts val="80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VPC ID:</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lab-</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vpc</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Subnet name:</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lab-subnet-public2</a:t>
            </a:r>
          </a:p>
          <a:p>
            <a:pPr>
              <a:lnSpc>
                <a:spcPct val="115000"/>
              </a:lnSpc>
              <a:spcAft>
                <a:spcPts val="800"/>
              </a:spcAf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Availability Zone:</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Select the </a:t>
            </a:r>
            <a:r>
              <a:rPr lang="en-US" sz="2000" i="1" dirty="0">
                <a:effectLst/>
                <a:latin typeface="Times New Roman" panose="02020603050405020304" pitchFamily="18" charset="0"/>
                <a:ea typeface="Calibri" panose="020F0502020204030204" pitchFamily="34" charset="0"/>
                <a:cs typeface="Times New Roman" panose="02020603050405020304" pitchFamily="18" charset="0"/>
              </a:rPr>
              <a:t>second</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Availability Zone (for   example, us-east-1b)</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IPV4 CIDR block:</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10.0.2.0/24</a:t>
            </a:r>
          </a:p>
          <a:p>
            <a:pPr marL="342900" lvl="0" indent="-342900">
              <a:lnSpc>
                <a:spcPct val="115000"/>
              </a:lnSpc>
              <a:spcAft>
                <a:spcPts val="800"/>
              </a:spcAft>
              <a:buFont typeface="Arial" pitchFamily="34" charset="0"/>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Choose </a:t>
            </a: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Create subnet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Content Placeholder 4">
            <a:extLst>
              <a:ext uri="{FF2B5EF4-FFF2-40B4-BE49-F238E27FC236}">
                <a16:creationId xmlns:a16="http://schemas.microsoft.com/office/drawing/2014/main" id="{A917D3DB-1876-177F-C630-0127D1EA29F5}"/>
              </a:ext>
            </a:extLst>
          </p:cNvPr>
          <p:cNvPicPr>
            <a:picLocks noChangeAspect="1"/>
          </p:cNvPicPr>
          <p:nvPr/>
        </p:nvPicPr>
        <p:blipFill>
          <a:blip r:embed="rId2"/>
          <a:stretch>
            <a:fillRect/>
          </a:stretch>
        </p:blipFill>
        <p:spPr>
          <a:xfrm>
            <a:off x="471789" y="3540782"/>
            <a:ext cx="5731510" cy="2807335"/>
          </a:xfrm>
          <a:prstGeom prst="rect">
            <a:avLst/>
          </a:prstGeom>
        </p:spPr>
      </p:pic>
      <p:sp>
        <p:nvSpPr>
          <p:cNvPr id="6" name="TextBox 5">
            <a:extLst>
              <a:ext uri="{FF2B5EF4-FFF2-40B4-BE49-F238E27FC236}">
                <a16:creationId xmlns:a16="http://schemas.microsoft.com/office/drawing/2014/main" id="{9431007F-996B-2729-DC3E-03AD2EE914FC}"/>
              </a:ext>
            </a:extLst>
          </p:cNvPr>
          <p:cNvSpPr txBox="1"/>
          <p:nvPr/>
        </p:nvSpPr>
        <p:spPr>
          <a:xfrm>
            <a:off x="6203299" y="3278395"/>
            <a:ext cx="6099242" cy="260391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5000"/>
              </a:lnSpc>
              <a:spcAft>
                <a:spcPts val="800"/>
              </a:spcAf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Step 2:</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In the left navigation pane, choose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Route tables</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Select the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lab-rtb-private1-us-east-1a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route table.</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In the lower pane, choose the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Routes</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tab.</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Choose the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Subnet associations</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tab.</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In the Explicit subnet associations panel, choose </a:t>
            </a: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Edit subnet associations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337239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0DBE58-919F-01B4-0AF1-672A61A75757}"/>
              </a:ext>
            </a:extLst>
          </p:cNvPr>
          <p:cNvSpPr txBox="1"/>
          <p:nvPr/>
        </p:nvSpPr>
        <p:spPr>
          <a:xfrm>
            <a:off x="1191637" y="270166"/>
            <a:ext cx="9936806" cy="3619581"/>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lvl="0" indent="-342900">
              <a:lnSpc>
                <a:spcPct val="115000"/>
              </a:lnSpc>
              <a:spcAft>
                <a:spcPts val="800"/>
              </a:spcAft>
              <a:buFont typeface="Arial" pitchFamily="34" charset="0"/>
              <a:buChar char="•"/>
              <a:tabLst>
                <a:tab pos="457200" algn="l"/>
              </a:tabLs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Leave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lab-subnet-private1-us-east-1a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selected, but also select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lab-subnet-private2</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Choose </a:t>
            </a: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Save associations</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Select the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lab-</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rtb</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-public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route table.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In the lower pane, choose the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Routes</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tab.</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Choose the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Subnet associations</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tab.</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In the Explicit subnet associations panel, choose </a:t>
            </a: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Edit subnet associations</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Leave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lab-subnet-public1-us-east-1a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selected, but also select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lab-subnet-public2</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Choose </a:t>
            </a: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Save associations</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44A67FA9-6E84-FFA7-D8E1-9D8328C2F5BB}"/>
              </a:ext>
            </a:extLst>
          </p:cNvPr>
          <p:cNvPicPr>
            <a:picLocks noChangeAspect="1"/>
          </p:cNvPicPr>
          <p:nvPr/>
        </p:nvPicPr>
        <p:blipFill>
          <a:blip r:embed="rId2"/>
          <a:stretch>
            <a:fillRect/>
          </a:stretch>
        </p:blipFill>
        <p:spPr>
          <a:xfrm>
            <a:off x="2276934" y="3953854"/>
            <a:ext cx="5731510" cy="2633980"/>
          </a:xfrm>
          <a:prstGeom prst="rect">
            <a:avLst/>
          </a:prstGeom>
        </p:spPr>
      </p:pic>
    </p:spTree>
    <p:extLst>
      <p:ext uri="{BB962C8B-B14F-4D97-AF65-F5344CB8AC3E}">
        <p14:creationId xmlns:p14="http://schemas.microsoft.com/office/powerpoint/2010/main" val="633603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10A465-6A84-463D-96FB-745AD0B97308}"/>
              </a:ext>
            </a:extLst>
          </p:cNvPr>
          <p:cNvSpPr txBox="1"/>
          <p:nvPr/>
        </p:nvSpPr>
        <p:spPr>
          <a:xfrm>
            <a:off x="1215956" y="262647"/>
            <a:ext cx="10204315" cy="534312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5000"/>
              </a:lnSpc>
              <a:spcAft>
                <a:spcPts val="800"/>
              </a:spcAf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Task 3: Create a VPC Security Group</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Step 1:</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In the left navigation pane, choose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Security groups</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Step 2:</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Choose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Create security group</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and then configure: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Security group name</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Web Security Group</a:t>
            </a:r>
          </a:p>
          <a:p>
            <a:pPr>
              <a:lnSpc>
                <a:spcPct val="115000"/>
              </a:lnSpc>
              <a:spcAft>
                <a:spcPts val="800"/>
              </a:spcAft>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            Description:</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Enable HTTP access</a:t>
            </a:r>
          </a:p>
          <a:p>
            <a:pPr>
              <a:lnSpc>
                <a:spcPct val="115000"/>
              </a:lnSpc>
              <a:spcAft>
                <a:spcPts val="800"/>
              </a:spcAft>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             VPC: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choose the X to remove the currently selected VPC,  then from the drop down list choose lab-</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vpc</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In the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Inbound rules</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pane, choose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Add rule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Configure the following settings:</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Type:</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2000" i="1" dirty="0">
                <a:effectLst/>
                <a:latin typeface="Times New Roman" panose="02020603050405020304" pitchFamily="18" charset="0"/>
                <a:ea typeface="Calibri" panose="020F0502020204030204" pitchFamily="34" charset="0"/>
                <a:cs typeface="Times New Roman" panose="02020603050405020304" pitchFamily="18" charset="0"/>
              </a:rPr>
              <a:t>HTTP</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Source:</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2000" i="1" dirty="0">
                <a:effectLst/>
                <a:latin typeface="Times New Roman" panose="02020603050405020304" pitchFamily="18" charset="0"/>
                <a:ea typeface="Calibri" panose="020F0502020204030204" pitchFamily="34" charset="0"/>
                <a:cs typeface="Times New Roman" panose="02020603050405020304" pitchFamily="18" charset="0"/>
              </a:rPr>
              <a:t>Anywhere-IPv4</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IN" sz="20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i="1" dirty="0" err="1">
                <a:effectLst/>
                <a:latin typeface="Times New Roman" panose="02020603050405020304" pitchFamily="18" charset="0"/>
                <a:ea typeface="Calibri" panose="020F0502020204030204" pitchFamily="34" charset="0"/>
                <a:cs typeface="Times New Roman" panose="02020603050405020304" pitchFamily="18" charset="0"/>
              </a:rPr>
              <a:t>Description:</a:t>
            </a:r>
            <a:r>
              <a:rPr lang="en-IN" sz="2000" i="1" dirty="0" err="1">
                <a:effectLst/>
                <a:latin typeface="Times New Roman" panose="02020603050405020304" pitchFamily="18" charset="0"/>
                <a:ea typeface="Calibri" panose="020F0502020204030204" pitchFamily="34" charset="0"/>
                <a:cs typeface="Times New Roman" panose="02020603050405020304" pitchFamily="18" charset="0"/>
              </a:rPr>
              <a:t>permit</a:t>
            </a:r>
            <a:r>
              <a:rPr lang="en-IN" sz="2000" i="1" dirty="0">
                <a:effectLst/>
                <a:latin typeface="Times New Roman" panose="02020603050405020304" pitchFamily="18" charset="0"/>
                <a:ea typeface="Calibri" panose="020F0502020204030204" pitchFamily="34" charset="0"/>
                <a:cs typeface="Times New Roman" panose="02020603050405020304" pitchFamily="18" charset="0"/>
              </a:rPr>
              <a:t> web requests</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91955DCA-1816-2BDF-1642-58E47E242F4C}"/>
              </a:ext>
            </a:extLst>
          </p:cNvPr>
          <p:cNvSpPr txBox="1"/>
          <p:nvPr/>
        </p:nvSpPr>
        <p:spPr>
          <a:xfrm>
            <a:off x="1483466" y="5886120"/>
            <a:ext cx="9421239" cy="423834"/>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lvl="0" indent="-342900">
              <a:lnSpc>
                <a:spcPct val="115000"/>
              </a:lnSpc>
              <a:spcAft>
                <a:spcPts val="800"/>
              </a:spcAft>
              <a:buFont typeface="Arial" pitchFamily="34" charset="0"/>
              <a:buChar char="•"/>
              <a:tabLst>
                <a:tab pos="457200" algn="l"/>
              </a:tabLs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Scroll to the bottom of the page and choose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Create security group</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329898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8501D8-6CE9-BA1D-3B7F-6F0450D7F231}"/>
              </a:ext>
            </a:extLst>
          </p:cNvPr>
          <p:cNvPicPr>
            <a:picLocks noChangeAspect="1"/>
          </p:cNvPicPr>
          <p:nvPr/>
        </p:nvPicPr>
        <p:blipFill>
          <a:blip r:embed="rId2"/>
          <a:stretch>
            <a:fillRect/>
          </a:stretch>
        </p:blipFill>
        <p:spPr>
          <a:xfrm>
            <a:off x="2306117" y="289471"/>
            <a:ext cx="5731510" cy="2582545"/>
          </a:xfrm>
          <a:prstGeom prst="rect">
            <a:avLst/>
          </a:prstGeom>
        </p:spPr>
      </p:pic>
      <p:sp>
        <p:nvSpPr>
          <p:cNvPr id="4" name="TextBox 3">
            <a:extLst>
              <a:ext uri="{FF2B5EF4-FFF2-40B4-BE49-F238E27FC236}">
                <a16:creationId xmlns:a16="http://schemas.microsoft.com/office/drawing/2014/main" id="{16376DAF-FE5D-C65E-FD40-F82E44BCC8F4}"/>
              </a:ext>
            </a:extLst>
          </p:cNvPr>
          <p:cNvSpPr txBox="1"/>
          <p:nvPr/>
        </p:nvSpPr>
        <p:spPr>
          <a:xfrm>
            <a:off x="1074906" y="2987814"/>
            <a:ext cx="10919298" cy="3619581"/>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5000"/>
              </a:lnSpc>
              <a:spcAft>
                <a:spcPts val="800"/>
              </a:spcAf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Task 4: Launch a Web Server Instance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Step 1:</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In the search box to the right of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Services</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search for and choose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EC2</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to open the EC2 console.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From the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Launch instance</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menu choose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Launch instance</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Name the instance:</a:t>
            </a:r>
          </a:p>
          <a:p>
            <a:pPr marL="342900" lvl="0" indent="-342900">
              <a:lnSpc>
                <a:spcPct val="115000"/>
              </a:lnSpc>
              <a:spcAft>
                <a:spcPts val="800"/>
              </a:spcAft>
              <a:buFont typeface="Arial" pitchFamily="34" charset="0"/>
              <a:buChar char="•"/>
              <a:tabLst>
                <a:tab pos="457200" algn="l"/>
              </a:tabLs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Give it the name :Web Server 1</a:t>
            </a:r>
          </a:p>
          <a:p>
            <a:pPr>
              <a:lnSpc>
                <a:spcPct val="115000"/>
              </a:lnSpc>
              <a:spcAft>
                <a:spcPts val="800"/>
              </a:spcAf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Step 2:</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Choose an AMI from which to create the instance: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In the list of available </a:t>
            </a:r>
            <a:r>
              <a:rPr lang="en-US" sz="2000" i="1" dirty="0">
                <a:effectLst/>
                <a:latin typeface="Times New Roman" panose="02020603050405020304" pitchFamily="18" charset="0"/>
                <a:ea typeface="Calibri" panose="020F0502020204030204" pitchFamily="34" charset="0"/>
                <a:cs typeface="Times New Roman" panose="02020603050405020304" pitchFamily="18" charset="0"/>
              </a:rPr>
              <a:t>Quick Start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AMIs, keep the default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Amazon Linux</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selected.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Also keep the default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Amazon Linux 2023 AMI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selected.</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48619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27BC85-BCA4-50C2-854F-864578E1E3FA}"/>
              </a:ext>
            </a:extLst>
          </p:cNvPr>
          <p:cNvSpPr txBox="1"/>
          <p:nvPr/>
        </p:nvSpPr>
        <p:spPr>
          <a:xfrm>
            <a:off x="1070042" y="0"/>
            <a:ext cx="10525327" cy="498918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5000"/>
              </a:lnSpc>
              <a:spcAft>
                <a:spcPts val="800"/>
              </a:spcAft>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Step 3:</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Choose an Instance type:</a:t>
            </a:r>
          </a:p>
          <a:p>
            <a:pPr>
              <a:lnSpc>
                <a:spcPct val="115000"/>
              </a:lnSpc>
              <a:spcAft>
                <a:spcPts val="80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In the </a:t>
            </a:r>
            <a:r>
              <a:rPr lang="en-US" sz="2000" i="1" dirty="0">
                <a:effectLst/>
                <a:latin typeface="Times New Roman" panose="02020603050405020304" pitchFamily="18" charset="0"/>
                <a:ea typeface="Calibri" panose="020F0502020204030204" pitchFamily="34" charset="0"/>
                <a:cs typeface="Times New Roman" panose="02020603050405020304" pitchFamily="18" charset="0"/>
              </a:rPr>
              <a:t>Instance type</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panel, keep the default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t2.micro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selected.</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Select the key pair to associate with the instance: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From the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Key pair name</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menu, select </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vockey</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Step 4:</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Configure the Network settings:</a:t>
            </a:r>
          </a:p>
          <a:p>
            <a:pPr>
              <a:lnSpc>
                <a:spcPct val="115000"/>
              </a:lnSpc>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Next to Network settings, choose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Edit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then configure: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Network:</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2000" i="1" dirty="0">
                <a:effectLst/>
                <a:latin typeface="Times New Roman" panose="02020603050405020304" pitchFamily="18" charset="0"/>
                <a:ea typeface="Calibri" panose="020F0502020204030204" pitchFamily="34" charset="0"/>
                <a:cs typeface="Times New Roman" panose="02020603050405020304" pitchFamily="18" charset="0"/>
              </a:rPr>
              <a:t>lab-</a:t>
            </a:r>
            <a:r>
              <a:rPr lang="en-IN" sz="2000" i="1" dirty="0" err="1">
                <a:effectLst/>
                <a:latin typeface="Times New Roman" panose="02020603050405020304" pitchFamily="18" charset="0"/>
                <a:ea typeface="Calibri" panose="020F0502020204030204" pitchFamily="34" charset="0"/>
                <a:cs typeface="Times New Roman" panose="02020603050405020304" pitchFamily="18" charset="0"/>
              </a:rPr>
              <a:t>vpc</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a:t>
            </a:r>
          </a:p>
          <a:p>
            <a:pPr>
              <a:lnSpc>
                <a:spcPct val="115000"/>
              </a:lnSpc>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Subnet:</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2000" i="1" dirty="0">
                <a:effectLst/>
                <a:latin typeface="Times New Roman" panose="02020603050405020304" pitchFamily="18" charset="0"/>
                <a:ea typeface="Calibri" panose="020F0502020204030204" pitchFamily="34" charset="0"/>
                <a:cs typeface="Times New Roman" panose="02020603050405020304" pitchFamily="18" charset="0"/>
              </a:rPr>
              <a:t>lab-subnet-public2</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2000" i="1" dirty="0">
                <a:effectLst/>
                <a:latin typeface="Times New Roman" panose="02020603050405020304" pitchFamily="18" charset="0"/>
                <a:ea typeface="Calibri" panose="020F0502020204030204" pitchFamily="34" charset="0"/>
                <a:cs typeface="Times New Roman" panose="02020603050405020304" pitchFamily="18" charset="0"/>
              </a:rPr>
              <a:t>not</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Private!)</a:t>
            </a:r>
          </a:p>
          <a:p>
            <a:pPr>
              <a:lnSpc>
                <a:spcPct val="115000"/>
              </a:lnSpc>
              <a:spcAft>
                <a:spcPts val="80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Auto-assign public IP:</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2000" i="1" dirty="0">
                <a:effectLst/>
                <a:latin typeface="Times New Roman" panose="02020603050405020304" pitchFamily="18" charset="0"/>
                <a:ea typeface="Calibri" panose="020F0502020204030204" pitchFamily="34" charset="0"/>
                <a:cs typeface="Times New Roman" panose="02020603050405020304" pitchFamily="18" charset="0"/>
              </a:rPr>
              <a:t>Enable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Next, you will configure the instance to use the </a:t>
            </a:r>
            <a:r>
              <a:rPr lang="en-US" sz="2000" i="1" dirty="0">
                <a:effectLst/>
                <a:latin typeface="Times New Roman" panose="02020603050405020304" pitchFamily="18" charset="0"/>
                <a:ea typeface="Calibri" panose="020F0502020204030204" pitchFamily="34" charset="0"/>
                <a:cs typeface="Times New Roman" panose="02020603050405020304" pitchFamily="18" charset="0"/>
              </a:rPr>
              <a:t>Web Security  Group</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that you created earlier.</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Under Firewall (security groups), choose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Select existing security group</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CE81412B-22BE-6526-4F84-78B9C9773744}"/>
              </a:ext>
            </a:extLst>
          </p:cNvPr>
          <p:cNvSpPr txBox="1"/>
          <p:nvPr/>
        </p:nvSpPr>
        <p:spPr>
          <a:xfrm>
            <a:off x="1434828" y="5064560"/>
            <a:ext cx="10525327" cy="179344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5000"/>
              </a:lnSpc>
              <a:spcAft>
                <a:spcPts val="800"/>
              </a:spcAf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Step 5:</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For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Common security groups</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select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Web Security Group</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In the </a:t>
            </a:r>
            <a:r>
              <a:rPr lang="en-US" sz="2000" i="1" dirty="0">
                <a:effectLst/>
                <a:latin typeface="Times New Roman" panose="02020603050405020304" pitchFamily="18" charset="0"/>
                <a:ea typeface="Calibri" panose="020F0502020204030204" pitchFamily="34" charset="0"/>
                <a:cs typeface="Times New Roman" panose="02020603050405020304" pitchFamily="18" charset="0"/>
              </a:rPr>
              <a:t>Configure storage</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section, keep the default settings.</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Configure a script to run on the instance when it launches: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Expand the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Advanced details</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panel.</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095146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7E6961-8435-A25D-8B51-FF2FB7A52312}"/>
              </a:ext>
            </a:extLst>
          </p:cNvPr>
          <p:cNvSpPr txBox="1"/>
          <p:nvPr/>
        </p:nvSpPr>
        <p:spPr>
          <a:xfrm>
            <a:off x="1118682" y="0"/>
            <a:ext cx="10408595" cy="4886594"/>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5000"/>
              </a:lnSpc>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Scroll to the bottom of page and then copy and paste code shown below into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User data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box:</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#!/bin/bash</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Install Apache Web Server and PHP</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800"/>
              </a:spcAft>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sudo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dnf</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install -y httpd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wget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php</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mariadb105-server</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Download Lab files</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800"/>
              </a:spcAft>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wget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u="sng" dirty="0">
                <a:effectLst/>
                <a:latin typeface="Times New Roman" panose="02020603050405020304" pitchFamily="18"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https://aws-tc-largeobjects.s3.us-west-2.amazonaws.com/CUR-TF-100-ACCLFO-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2-9026/2-lab2-vpc/s3/lab-app.zip</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unzip lab-app.zip -d /var/www/html/</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Turn on web server</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chkconfig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httpd on</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service httpd start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70C5ACD4-B174-0014-AEF4-38DA0D5A81E1}"/>
              </a:ext>
            </a:extLst>
          </p:cNvPr>
          <p:cNvSpPr txBox="1"/>
          <p:nvPr/>
        </p:nvSpPr>
        <p:spPr>
          <a:xfrm>
            <a:off x="1245140" y="5208821"/>
            <a:ext cx="9727660" cy="1234312"/>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5000"/>
              </a:lnSpc>
              <a:spcAft>
                <a:spcPts val="800"/>
              </a:spcAf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Step 5</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the bottom of the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Summary</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panel on the right side of the screen choose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Launch instance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Choose </a:t>
            </a: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View all instances</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188240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CF995B-63DB-307C-41E1-4B07029A0934}"/>
              </a:ext>
            </a:extLst>
          </p:cNvPr>
          <p:cNvSpPr txBox="1"/>
          <p:nvPr/>
        </p:nvSpPr>
        <p:spPr>
          <a:xfrm>
            <a:off x="1060315" y="301557"/>
            <a:ext cx="10856068" cy="2249975"/>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lvl="0" indent="-342900">
              <a:lnSpc>
                <a:spcPct val="115000"/>
              </a:lnSpc>
              <a:spcAft>
                <a:spcPts val="800"/>
              </a:spcAft>
              <a:buFont typeface="Arial" pitchFamily="34" charset="0"/>
              <a:buChar char="•"/>
              <a:tabLst>
                <a:tab pos="457200" algn="l"/>
              </a:tabLs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Wait until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Web Server 1</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shows </a:t>
            </a:r>
            <a:r>
              <a:rPr lang="en-US" sz="2000" i="1" dirty="0">
                <a:effectLst/>
                <a:latin typeface="Times New Roman" panose="02020603050405020304" pitchFamily="18" charset="0"/>
                <a:ea typeface="Calibri" panose="020F0502020204030204" pitchFamily="34" charset="0"/>
                <a:cs typeface="Times New Roman" panose="02020603050405020304" pitchFamily="18" charset="0"/>
              </a:rPr>
              <a:t>2/2 checks passed</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in the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Status check</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column.</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Select </a:t>
            </a: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Web Server 1</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lnSpc>
                <a:spcPct val="115000"/>
              </a:lnSpc>
              <a:spcAft>
                <a:spcPts val="800"/>
              </a:spcAft>
              <a:buFont typeface="Arial" pitchFamily="34" charset="0"/>
              <a:buChar char="•"/>
              <a:tabLst>
                <a:tab pos="457200" algn="l"/>
              </a:tabLs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Copy the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Public IPv4 DNS</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value shown in the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Details</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tab at the bottom of the page.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Open a new web browser tab, paste the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Public DNS</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value and press Enter.</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You should see a web page displaying the AWS logo and instance meta-data values.</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2823F2E0-5814-647A-6E7A-50923126C92C}"/>
              </a:ext>
            </a:extLst>
          </p:cNvPr>
          <p:cNvPicPr>
            <a:picLocks noChangeAspect="1"/>
          </p:cNvPicPr>
          <p:nvPr/>
        </p:nvPicPr>
        <p:blipFill>
          <a:blip r:embed="rId2"/>
          <a:stretch>
            <a:fillRect/>
          </a:stretch>
        </p:blipFill>
        <p:spPr>
          <a:xfrm>
            <a:off x="2743862" y="3429000"/>
            <a:ext cx="5731510" cy="2437765"/>
          </a:xfrm>
          <a:prstGeom prst="rect">
            <a:avLst/>
          </a:prstGeom>
        </p:spPr>
      </p:pic>
    </p:spTree>
    <p:extLst>
      <p:ext uri="{BB962C8B-B14F-4D97-AF65-F5344CB8AC3E}">
        <p14:creationId xmlns:p14="http://schemas.microsoft.com/office/powerpoint/2010/main" val="11687396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D9689-7738-CAE6-BFBA-EDEE3857C057}"/>
              </a:ext>
            </a:extLst>
          </p:cNvPr>
          <p:cNvSpPr>
            <a:spLocks noGrp="1"/>
          </p:cNvSpPr>
          <p:nvPr>
            <p:ph type="title"/>
          </p:nvPr>
        </p:nvSpPr>
        <p:spPr/>
        <p:txBody>
          <a:bodyPr/>
          <a:lstStyle/>
          <a:p>
            <a:r>
              <a:rPr lang="en-IN" b="1" dirty="0"/>
              <a:t>            </a:t>
            </a:r>
            <a:r>
              <a:rPr lang="en-IN" b="1" dirty="0" err="1"/>
              <a:t>LAB:Working</a:t>
            </a:r>
            <a:r>
              <a:rPr lang="en-IN" b="1" dirty="0"/>
              <a:t> with EBS</a:t>
            </a:r>
            <a:br>
              <a:rPr lang="en-IN" dirty="0"/>
            </a:br>
            <a:r>
              <a:rPr lang="en-IN" dirty="0"/>
              <a:t>Create a New EBS Volume</a:t>
            </a:r>
          </a:p>
        </p:txBody>
      </p:sp>
      <p:sp>
        <p:nvSpPr>
          <p:cNvPr id="3" name="Content Placeholder 2">
            <a:extLst>
              <a:ext uri="{FF2B5EF4-FFF2-40B4-BE49-F238E27FC236}">
                <a16:creationId xmlns:a16="http://schemas.microsoft.com/office/drawing/2014/main" id="{45C9C9A9-5CC2-4C0A-4347-AEA4F2C1BB89}"/>
              </a:ext>
            </a:extLst>
          </p:cNvPr>
          <p:cNvSpPr>
            <a:spLocks noGrp="1"/>
          </p:cNvSpPr>
          <p:nvPr>
            <p:ph idx="1"/>
          </p:nvPr>
        </p:nvSpPr>
        <p:spPr/>
        <p:txBody>
          <a:bodyPr/>
          <a:lstStyle/>
          <a:p>
            <a:r>
              <a:rPr lang="en-IN"/>
              <a:t>On “Services” menu, click EC2.</a:t>
            </a:r>
          </a:p>
        </p:txBody>
      </p:sp>
      <p:pic>
        <p:nvPicPr>
          <p:cNvPr id="5" name="Picture 4">
            <a:extLst>
              <a:ext uri="{FF2B5EF4-FFF2-40B4-BE49-F238E27FC236}">
                <a16:creationId xmlns:a16="http://schemas.microsoft.com/office/drawing/2014/main" id="{C75139A4-688E-74D5-7BB7-6BFB136606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0370" y="2729037"/>
            <a:ext cx="6522181" cy="3424145"/>
          </a:xfrm>
          <a:prstGeom prst="rect">
            <a:avLst/>
          </a:prstGeom>
        </p:spPr>
      </p:pic>
    </p:spTree>
    <p:extLst>
      <p:ext uri="{BB962C8B-B14F-4D97-AF65-F5344CB8AC3E}">
        <p14:creationId xmlns:p14="http://schemas.microsoft.com/office/powerpoint/2010/main" val="19005309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5116A1-AE60-4182-250B-6F2BFAFB5A27}"/>
              </a:ext>
            </a:extLst>
          </p:cNvPr>
          <p:cNvSpPr>
            <a:spLocks noGrp="1"/>
          </p:cNvSpPr>
          <p:nvPr>
            <p:ph idx="1"/>
          </p:nvPr>
        </p:nvSpPr>
        <p:spPr>
          <a:xfrm>
            <a:off x="655455" y="218485"/>
            <a:ext cx="10698345" cy="5958478"/>
          </a:xfrm>
        </p:spPr>
        <p:txBody>
          <a:bodyPr/>
          <a:lstStyle/>
          <a:p>
            <a:r>
              <a:rPr lang="en-IN"/>
              <a:t>choose instances.</a:t>
            </a:r>
          </a:p>
          <a:p>
            <a:endParaRPr lang="en-IN"/>
          </a:p>
          <a:p>
            <a:endParaRPr lang="en-IN"/>
          </a:p>
          <a:p>
            <a:endParaRPr lang="en-IN"/>
          </a:p>
          <a:p>
            <a:endParaRPr lang="en-IN"/>
          </a:p>
          <a:p>
            <a:pPr marL="0" indent="0">
              <a:buNone/>
            </a:pPr>
            <a:endParaRPr lang="en-IN"/>
          </a:p>
          <a:p>
            <a:r>
              <a:rPr lang="en-IN"/>
              <a:t>Lab has already been launched.</a:t>
            </a:r>
          </a:p>
          <a:p>
            <a:endParaRPr lang="en-IN"/>
          </a:p>
        </p:txBody>
      </p:sp>
      <p:pic>
        <p:nvPicPr>
          <p:cNvPr id="5" name="Picture 4">
            <a:extLst>
              <a:ext uri="{FF2B5EF4-FFF2-40B4-BE49-F238E27FC236}">
                <a16:creationId xmlns:a16="http://schemas.microsoft.com/office/drawing/2014/main" id="{360E0397-6CCB-CE99-F662-6B2620AAE6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68335" y="743329"/>
            <a:ext cx="4906325" cy="2575821"/>
          </a:xfrm>
          <a:prstGeom prst="rect">
            <a:avLst/>
          </a:prstGeom>
        </p:spPr>
      </p:pic>
      <p:pic>
        <p:nvPicPr>
          <p:cNvPr id="7" name="Picture 6">
            <a:extLst>
              <a:ext uri="{FF2B5EF4-FFF2-40B4-BE49-F238E27FC236}">
                <a16:creationId xmlns:a16="http://schemas.microsoft.com/office/drawing/2014/main" id="{8BC8D7D4-40FB-03CB-EDEF-AAB3071A19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6506" y="3781004"/>
            <a:ext cx="5737253" cy="3012058"/>
          </a:xfrm>
          <a:prstGeom prst="rect">
            <a:avLst/>
          </a:prstGeom>
        </p:spPr>
      </p:pic>
    </p:spTree>
    <p:extLst>
      <p:ext uri="{BB962C8B-B14F-4D97-AF65-F5344CB8AC3E}">
        <p14:creationId xmlns:p14="http://schemas.microsoft.com/office/powerpoint/2010/main" val="4111980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6DD4E0-D7FA-368F-47E1-444E03356C99}"/>
              </a:ext>
            </a:extLst>
          </p:cNvPr>
          <p:cNvSpPr txBox="1"/>
          <p:nvPr/>
        </p:nvSpPr>
        <p:spPr>
          <a:xfrm>
            <a:off x="1429966" y="515566"/>
            <a:ext cx="9659566" cy="533197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457200"/>
            <a:r>
              <a:rPr lang="en-IN" sz="14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3: Sign-In and Test Users</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IN" sz="12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a:t>
            </a:r>
            <a:r>
              <a:rPr lang="en-IN"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Paste the </a:t>
            </a:r>
            <a:r>
              <a:rPr lang="en-IN"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IAM users sign-in</a:t>
            </a:r>
            <a:r>
              <a:rPr lang="en-IN"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link into the address bar of your private browser session and press </a:t>
            </a:r>
            <a:r>
              <a:rPr lang="en-IN"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Enter</a:t>
            </a:r>
            <a:r>
              <a:rPr lang="en-IN"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07000"/>
              </a:lnSpc>
              <a:spcAft>
                <a:spcPts val="800"/>
              </a:spcAft>
            </a:pPr>
            <a:r>
              <a:rPr lang="en-IN"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Next, you will sign-in as </a:t>
            </a:r>
            <a:r>
              <a:rPr lang="en-IN"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user-1</a:t>
            </a:r>
            <a:r>
              <a:rPr lang="en-IN"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who has been hired as your Amazon S3 storage support staff.</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2 :</a:t>
            </a:r>
            <a:r>
              <a:rPr lang="en-IN"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Sign-in with:</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IAM user name:</a:t>
            </a:r>
            <a:r>
              <a:rPr lang="en-IN"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user-1</a:t>
            </a:r>
            <a:endPar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Password:</a:t>
            </a:r>
            <a:r>
              <a:rPr lang="en-IN"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Lab-Password1</a:t>
            </a:r>
          </a:p>
          <a:p>
            <a:pPr marL="742950" lvl="1" indent="-285750">
              <a:lnSpc>
                <a:spcPct val="107000"/>
              </a:lnSpc>
              <a:spcAft>
                <a:spcPts val="800"/>
              </a:spcAft>
              <a:buSzPts val="1000"/>
              <a:buFont typeface="Courier New" panose="02070309020205020404" pitchFamily="49" charset="0"/>
              <a:buChar char="o"/>
              <a:tabLst>
                <a:tab pos="914400" algn="l"/>
              </a:tabLst>
            </a:pPr>
            <a:endPar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endParaRPr>
          </a:p>
          <a:p>
            <a:pPr marL="914400">
              <a:lnSpc>
                <a:spcPct val="107000"/>
              </a:lnSpc>
              <a:spcAft>
                <a:spcPts val="800"/>
              </a:spcAft>
            </a:pPr>
            <a:r>
              <a:rPr lang="en-IN" sz="1800"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a:t>
            </a:r>
            <a:endParaRPr lang="en-IN" sz="1800" kern="100">
              <a:effectLst/>
              <a:latin typeface="Calibri" panose="020F0502020204030204" pitchFamily="34" charset="0"/>
              <a:ea typeface="Calibri" panose="020F0502020204030204" pitchFamily="34" charset="0"/>
              <a:cs typeface="Gautami" panose="020B0502040204020203" pitchFamily="34" charset="0"/>
            </a:endParaRPr>
          </a:p>
          <a:p>
            <a:pPr>
              <a:lnSpc>
                <a:spcPct val="107000"/>
              </a:lnSpc>
              <a:spcAft>
                <a:spcPts val="800"/>
              </a:spcAft>
            </a:pPr>
            <a:r>
              <a:rPr lang="en-IN" sz="1800" b="1"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 3 :</a:t>
            </a:r>
            <a:r>
              <a:rPr lang="en-IN" sz="1800"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Click sign in</a:t>
            </a:r>
            <a:endParaRPr lang="en-IN" sz="1800" kern="100">
              <a:effectLst/>
              <a:latin typeface="Calibri" panose="020F0502020204030204" pitchFamily="34" charset="0"/>
              <a:ea typeface="Calibri" panose="020F0502020204030204" pitchFamily="34" charset="0"/>
              <a:cs typeface="Gautami" panose="020B0502040204020203" pitchFamily="34" charset="0"/>
            </a:endParaRPr>
          </a:p>
          <a:p>
            <a:pPr>
              <a:lnSpc>
                <a:spcPct val="107000"/>
              </a:lnSpc>
              <a:spcAft>
                <a:spcPts val="800"/>
              </a:spcAft>
            </a:pPr>
            <a:r>
              <a:rPr lang="en-IN" sz="1800" b="1"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 4:</a:t>
            </a:r>
            <a:r>
              <a:rPr lang="en-IN" sz="1800"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Set New Password.</a:t>
            </a:r>
            <a:endParaRPr lang="en-IN" sz="1800" kern="100">
              <a:effectLst/>
              <a:latin typeface="Calibri" panose="020F0502020204030204" pitchFamily="34" charset="0"/>
              <a:ea typeface="Calibri" panose="020F0502020204030204" pitchFamily="34" charset="0"/>
              <a:cs typeface="Gautami" panose="020B0502040204020203" pitchFamily="34" charset="0"/>
            </a:endParaRPr>
          </a:p>
          <a:p>
            <a:endParaRPr lang="en-IN"/>
          </a:p>
        </p:txBody>
      </p:sp>
      <p:pic>
        <p:nvPicPr>
          <p:cNvPr id="3" name="Picture 2">
            <a:extLst>
              <a:ext uri="{FF2B5EF4-FFF2-40B4-BE49-F238E27FC236}">
                <a16:creationId xmlns:a16="http://schemas.microsoft.com/office/drawing/2014/main" id="{36B414B6-09B1-D66D-ADA4-8FD89F75D05C}"/>
              </a:ext>
            </a:extLst>
          </p:cNvPr>
          <p:cNvPicPr>
            <a:picLocks noChangeAspect="1"/>
          </p:cNvPicPr>
          <p:nvPr/>
        </p:nvPicPr>
        <p:blipFill>
          <a:blip r:embed="rId2"/>
          <a:srcRect l="14092" t="8509" r="11589" b="11129"/>
          <a:stretch>
            <a:fillRect/>
          </a:stretch>
        </p:blipFill>
        <p:spPr bwMode="auto">
          <a:xfrm>
            <a:off x="5478782" y="2583119"/>
            <a:ext cx="5610750" cy="331923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314828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E3191F-9AB1-BFE5-483B-75AAD48184A7}"/>
              </a:ext>
            </a:extLst>
          </p:cNvPr>
          <p:cNvSpPr>
            <a:spLocks noGrp="1"/>
          </p:cNvSpPr>
          <p:nvPr>
            <p:ph idx="1"/>
          </p:nvPr>
        </p:nvSpPr>
        <p:spPr>
          <a:xfrm>
            <a:off x="752559" y="396510"/>
            <a:ext cx="10601241" cy="5764269"/>
          </a:xfrm>
        </p:spPr>
        <p:txBody>
          <a:bodyPr/>
          <a:lstStyle/>
          <a:p>
            <a:r>
              <a:rPr lang="en-IN"/>
              <a:t>choose Volumes. Then choose “Create Volume”.</a:t>
            </a:r>
          </a:p>
          <a:p>
            <a:endParaRPr lang="en-IN"/>
          </a:p>
          <a:p>
            <a:endParaRPr lang="en-IN"/>
          </a:p>
          <a:p>
            <a:endParaRPr lang="en-IN"/>
          </a:p>
          <a:p>
            <a:endParaRPr lang="en-IN"/>
          </a:p>
          <a:p>
            <a:pPr marL="0" indent="0">
              <a:buNone/>
            </a:pPr>
            <a:endParaRPr lang="en-IN"/>
          </a:p>
          <a:p>
            <a:r>
              <a:rPr lang="en-IN"/>
              <a:t>Configure the volume settings.</a:t>
            </a:r>
          </a:p>
        </p:txBody>
      </p:sp>
      <p:pic>
        <p:nvPicPr>
          <p:cNvPr id="9" name="Picture 8">
            <a:extLst>
              <a:ext uri="{FF2B5EF4-FFF2-40B4-BE49-F238E27FC236}">
                <a16:creationId xmlns:a16="http://schemas.microsoft.com/office/drawing/2014/main" id="{07F717B8-2683-30AF-8EDE-0DF390B92D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89769" y="931798"/>
            <a:ext cx="4682592" cy="2458361"/>
          </a:xfrm>
          <a:prstGeom prst="rect">
            <a:avLst/>
          </a:prstGeom>
        </p:spPr>
      </p:pic>
      <p:pic>
        <p:nvPicPr>
          <p:cNvPr id="11" name="Picture 10">
            <a:extLst>
              <a:ext uri="{FF2B5EF4-FFF2-40B4-BE49-F238E27FC236}">
                <a16:creationId xmlns:a16="http://schemas.microsoft.com/office/drawing/2014/main" id="{5A768D6E-82E2-783A-B605-C7B860ACA5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75712" y="3925447"/>
            <a:ext cx="5225527" cy="2743401"/>
          </a:xfrm>
          <a:prstGeom prst="rect">
            <a:avLst/>
          </a:prstGeom>
        </p:spPr>
      </p:pic>
    </p:spTree>
    <p:extLst>
      <p:ext uri="{BB962C8B-B14F-4D97-AF65-F5344CB8AC3E}">
        <p14:creationId xmlns:p14="http://schemas.microsoft.com/office/powerpoint/2010/main" val="32304727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F7124E-74DC-4D04-C44C-CEDAC1D1C9F2}"/>
              </a:ext>
            </a:extLst>
          </p:cNvPr>
          <p:cNvSpPr>
            <a:spLocks noGrp="1"/>
          </p:cNvSpPr>
          <p:nvPr>
            <p:ph idx="1"/>
          </p:nvPr>
        </p:nvSpPr>
        <p:spPr>
          <a:xfrm>
            <a:off x="679731" y="323681"/>
            <a:ext cx="11512269" cy="5853282"/>
          </a:xfrm>
        </p:spPr>
        <p:txBody>
          <a:bodyPr/>
          <a:lstStyle/>
          <a:p>
            <a:r>
              <a:rPr lang="en-IN"/>
              <a:t>Add tag and choose “create volume”.</a:t>
            </a:r>
          </a:p>
          <a:p>
            <a:endParaRPr lang="en-IN"/>
          </a:p>
          <a:p>
            <a:endParaRPr lang="en-IN"/>
          </a:p>
          <a:p>
            <a:endParaRPr lang="en-IN"/>
          </a:p>
          <a:p>
            <a:endParaRPr lang="en-IN"/>
          </a:p>
          <a:p>
            <a:pPr marL="0" indent="0">
              <a:buNone/>
            </a:pPr>
            <a:endParaRPr lang="en-IN"/>
          </a:p>
          <a:p>
            <a:r>
              <a:rPr lang="en-IN"/>
              <a:t>Volume is created. Select “My Volume” and in the Actions menu,choose “Attach Volume”.</a:t>
            </a:r>
          </a:p>
        </p:txBody>
      </p:sp>
      <p:pic>
        <p:nvPicPr>
          <p:cNvPr id="5" name="Picture 4">
            <a:extLst>
              <a:ext uri="{FF2B5EF4-FFF2-40B4-BE49-F238E27FC236}">
                <a16:creationId xmlns:a16="http://schemas.microsoft.com/office/drawing/2014/main" id="{35ED6232-7EFA-3968-EF5B-9D0A05F2AE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57600" y="911319"/>
            <a:ext cx="4717657" cy="2476770"/>
          </a:xfrm>
          <a:prstGeom prst="rect">
            <a:avLst/>
          </a:prstGeom>
        </p:spPr>
      </p:pic>
      <p:pic>
        <p:nvPicPr>
          <p:cNvPr id="7" name="Picture 6">
            <a:extLst>
              <a:ext uri="{FF2B5EF4-FFF2-40B4-BE49-F238E27FC236}">
                <a16:creationId xmlns:a16="http://schemas.microsoft.com/office/drawing/2014/main" id="{03AC3E85-2865-6210-731F-906A888055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79377" y="3975727"/>
            <a:ext cx="5033246" cy="2642454"/>
          </a:xfrm>
          <a:prstGeom prst="rect">
            <a:avLst/>
          </a:prstGeom>
        </p:spPr>
      </p:pic>
    </p:spTree>
    <p:extLst>
      <p:ext uri="{BB962C8B-B14F-4D97-AF65-F5344CB8AC3E}">
        <p14:creationId xmlns:p14="http://schemas.microsoft.com/office/powerpoint/2010/main" val="38037820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FE4AD3-0B3C-D4CD-E38A-C318E080A4ED}"/>
              </a:ext>
            </a:extLst>
          </p:cNvPr>
          <p:cNvSpPr>
            <a:spLocks noGrp="1"/>
          </p:cNvSpPr>
          <p:nvPr>
            <p:ph idx="1"/>
          </p:nvPr>
        </p:nvSpPr>
        <p:spPr>
          <a:xfrm>
            <a:off x="704007" y="331774"/>
            <a:ext cx="10649793" cy="5829005"/>
          </a:xfrm>
        </p:spPr>
        <p:txBody>
          <a:bodyPr/>
          <a:lstStyle/>
          <a:p>
            <a:r>
              <a:rPr lang="en-IN"/>
              <a:t>Choose the Instance field and choose “Attach Volume”.</a:t>
            </a:r>
          </a:p>
          <a:p>
            <a:pPr marL="0" indent="0">
              <a:buNone/>
            </a:pPr>
            <a:r>
              <a:rPr lang="en-IN"/>
              <a:t>   Then the volume will be in use.</a:t>
            </a:r>
          </a:p>
        </p:txBody>
      </p:sp>
      <p:pic>
        <p:nvPicPr>
          <p:cNvPr id="5" name="Picture 4">
            <a:extLst>
              <a:ext uri="{FF2B5EF4-FFF2-40B4-BE49-F238E27FC236}">
                <a16:creationId xmlns:a16="http://schemas.microsoft.com/office/drawing/2014/main" id="{B737DAAD-5AEC-EBF8-3EA9-9A6E82A8E6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671" y="2055377"/>
            <a:ext cx="6674003" cy="3503852"/>
          </a:xfrm>
          <a:prstGeom prst="rect">
            <a:avLst/>
          </a:prstGeom>
        </p:spPr>
      </p:pic>
    </p:spTree>
    <p:extLst>
      <p:ext uri="{BB962C8B-B14F-4D97-AF65-F5344CB8AC3E}">
        <p14:creationId xmlns:p14="http://schemas.microsoft.com/office/powerpoint/2010/main" val="35285235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BFBB8F-FC79-453D-3418-ED6544C2AB78}"/>
              </a:ext>
            </a:extLst>
          </p:cNvPr>
          <p:cNvSpPr>
            <a:spLocks noGrp="1"/>
          </p:cNvSpPr>
          <p:nvPr>
            <p:ph idx="1"/>
          </p:nvPr>
        </p:nvSpPr>
        <p:spPr>
          <a:xfrm>
            <a:off x="606903" y="380326"/>
            <a:ext cx="10746897" cy="5780453"/>
          </a:xfrm>
        </p:spPr>
        <p:txBody>
          <a:bodyPr/>
          <a:lstStyle/>
          <a:p>
            <a:r>
              <a:rPr lang="en-IN"/>
              <a:t>Redirecting to instructions panel, choose Details and click on Show.</a:t>
            </a:r>
          </a:p>
          <a:p>
            <a:pPr marL="0" indent="0">
              <a:buNone/>
            </a:pPr>
            <a:r>
              <a:rPr lang="en-IN"/>
              <a:t>   Credentials window will open and choose Download PPK button and</a:t>
            </a:r>
          </a:p>
          <a:p>
            <a:pPr marL="0" indent="0">
              <a:buNone/>
            </a:pPr>
            <a:r>
              <a:rPr lang="en-IN"/>
              <a:t>   save the labuser.ppk file.</a:t>
            </a:r>
          </a:p>
        </p:txBody>
      </p:sp>
      <p:pic>
        <p:nvPicPr>
          <p:cNvPr id="5" name="Picture 4">
            <a:extLst>
              <a:ext uri="{FF2B5EF4-FFF2-40B4-BE49-F238E27FC236}">
                <a16:creationId xmlns:a16="http://schemas.microsoft.com/office/drawing/2014/main" id="{0AAA4281-8857-1AE7-33B4-8501C1EC11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0" y="2104264"/>
            <a:ext cx="5566165" cy="2922236"/>
          </a:xfrm>
          <a:prstGeom prst="rect">
            <a:avLst/>
          </a:prstGeom>
        </p:spPr>
      </p:pic>
      <p:pic>
        <p:nvPicPr>
          <p:cNvPr id="7" name="Picture 6">
            <a:extLst>
              <a:ext uri="{FF2B5EF4-FFF2-40B4-BE49-F238E27FC236}">
                <a16:creationId xmlns:a16="http://schemas.microsoft.com/office/drawing/2014/main" id="{80B8DC21-0657-567B-A6C5-CF7A634D67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26941" y="1953347"/>
            <a:ext cx="6141086" cy="3224070"/>
          </a:xfrm>
          <a:prstGeom prst="rect">
            <a:avLst/>
          </a:prstGeom>
        </p:spPr>
      </p:pic>
      <p:pic>
        <p:nvPicPr>
          <p:cNvPr id="9" name="Picture 8">
            <a:extLst>
              <a:ext uri="{FF2B5EF4-FFF2-40B4-BE49-F238E27FC236}">
                <a16:creationId xmlns:a16="http://schemas.microsoft.com/office/drawing/2014/main" id="{AFFFBAFA-81AC-4CF4-9832-629AC324E2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0868" y="5676568"/>
            <a:ext cx="2978965" cy="802715"/>
          </a:xfrm>
          <a:prstGeom prst="rect">
            <a:avLst/>
          </a:prstGeom>
        </p:spPr>
      </p:pic>
    </p:spTree>
    <p:extLst>
      <p:ext uri="{BB962C8B-B14F-4D97-AF65-F5344CB8AC3E}">
        <p14:creationId xmlns:p14="http://schemas.microsoft.com/office/powerpoint/2010/main" val="6832984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23DC8B-B299-988C-1EE6-4AD877564016}"/>
              </a:ext>
            </a:extLst>
          </p:cNvPr>
          <p:cNvSpPr>
            <a:spLocks noGrp="1"/>
          </p:cNvSpPr>
          <p:nvPr>
            <p:ph idx="1"/>
          </p:nvPr>
        </p:nvSpPr>
        <p:spPr>
          <a:xfrm>
            <a:off x="647363" y="436970"/>
            <a:ext cx="10706437" cy="5739993"/>
          </a:xfrm>
        </p:spPr>
        <p:txBody>
          <a:bodyPr/>
          <a:lstStyle/>
          <a:p>
            <a:endParaRPr lang="en-IN"/>
          </a:p>
          <a:p>
            <a:r>
              <a:rPr lang="en-IN"/>
              <a:t>Now, You will use PuTTY to SSH to Amazon EC2 instances.</a:t>
            </a:r>
          </a:p>
          <a:p>
            <a:pPr marL="0" indent="0">
              <a:buNone/>
            </a:pPr>
            <a:r>
              <a:rPr lang="en-IN"/>
              <a:t>   Open putty.exe and configure like below:</a:t>
            </a:r>
          </a:p>
          <a:p>
            <a:pPr marL="0" indent="0">
              <a:buNone/>
            </a:pPr>
            <a:endParaRPr lang="en-IN" sz="2000"/>
          </a:p>
        </p:txBody>
      </p:sp>
      <p:sp>
        <p:nvSpPr>
          <p:cNvPr id="5" name="Rectangle 2">
            <a:extLst>
              <a:ext uri="{FF2B5EF4-FFF2-40B4-BE49-F238E27FC236}">
                <a16:creationId xmlns:a16="http://schemas.microsoft.com/office/drawing/2014/main" id="{244A845E-B8A2-D133-B2BF-5E96F1207FA1}"/>
              </a:ext>
            </a:extLst>
          </p:cNvPr>
          <p:cNvSpPr>
            <a:spLocks noChangeArrowheads="1"/>
          </p:cNvSpPr>
          <p:nvPr/>
        </p:nvSpPr>
        <p:spPr bwMode="auto">
          <a:xfrm>
            <a:off x="647363" y="2692245"/>
            <a:ext cx="5085170" cy="3272610"/>
          </a:xfrm>
          <a:prstGeom prst="rect">
            <a:avLst/>
          </a:prstGeom>
          <a:solidFill>
            <a:srgbClr val="F3F4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0" rIns="0" bIns="12696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200" i="0" u="none" strike="noStrike" cap="none" normalizeH="0" baseline="0">
                <a:ln>
                  <a:noFill/>
                </a:ln>
                <a:solidFill>
                  <a:srgbClr val="333333"/>
                </a:solidFill>
                <a:effectLst/>
                <a:latin typeface="Open Sans" panose="020B0606030504020204" pitchFamily="34" charset="0"/>
                <a:cs typeface="Open Sans" panose="020B0606030504020204" pitchFamily="34" charset="0"/>
              </a:rPr>
              <a:t>Choose</a:t>
            </a:r>
            <a:r>
              <a:rPr kumimoji="0" lang="en-US" altLang="en-US" sz="1200" b="1" i="0" u="none" strike="noStrike" cap="none" normalizeH="0" baseline="0">
                <a:ln>
                  <a:noFill/>
                </a:ln>
                <a:solidFill>
                  <a:srgbClr val="333333"/>
                </a:solidFill>
                <a:effectLst/>
                <a:latin typeface="Open Sans" panose="020B0606030504020204" pitchFamily="34" charset="0"/>
                <a:cs typeface="Open Sans" panose="020B0606030504020204" pitchFamily="34" charset="0"/>
              </a:rPr>
              <a:t> Connection.</a:t>
            </a:r>
          </a:p>
          <a:p>
            <a:pPr marL="457200" marR="0" lvl="1" indent="0" algn="l" defTabSz="914400" rtl="0" eaLnBrk="0" fontAlgn="base" latinLnBrk="0" hangingPunct="0">
              <a:lnSpc>
                <a:spcPct val="100000"/>
              </a:lnSpc>
              <a:spcBef>
                <a:spcPct val="0"/>
              </a:spcBef>
              <a:spcAft>
                <a:spcPct val="0"/>
              </a:spcAft>
              <a:buClrTx/>
              <a:buSzTx/>
              <a:buFontTx/>
              <a:buChar char="•"/>
            </a:pPr>
            <a:r>
              <a:rPr lang="en-US" altLang="en-US" sz="1200">
                <a:solidFill>
                  <a:srgbClr val="333333"/>
                </a:solidFill>
                <a:latin typeface="Open Sans" panose="020B0606030504020204" pitchFamily="34" charset="0"/>
                <a:cs typeface="Open Sans" panose="020B0606030504020204" pitchFamily="34" charset="0"/>
              </a:rPr>
              <a:t>Set</a:t>
            </a:r>
            <a:r>
              <a:rPr lang="en-US" altLang="en-US" sz="1200" b="1">
                <a:solidFill>
                  <a:srgbClr val="333333"/>
                </a:solidFill>
                <a:latin typeface="Open Sans" panose="020B0606030504020204" pitchFamily="34" charset="0"/>
                <a:cs typeface="Open Sans" panose="020B0606030504020204" pitchFamily="34" charset="0"/>
              </a:rPr>
              <a:t> Seconds between keepalives</a:t>
            </a:r>
            <a:r>
              <a:rPr lang="en-US" altLang="en-US" sz="1200">
                <a:solidFill>
                  <a:srgbClr val="333333"/>
                </a:solidFill>
                <a:latin typeface="Open Sans" panose="020B0606030504020204" pitchFamily="34" charset="0"/>
                <a:cs typeface="Open Sans" panose="020B0606030504020204" pitchFamily="34" charset="0"/>
              </a:rPr>
              <a:t> to </a:t>
            </a:r>
            <a:r>
              <a:rPr lang="en-US" altLang="en-US" sz="1200" b="1">
                <a:solidFill>
                  <a:srgbClr val="333333"/>
                </a:solidFill>
                <a:latin typeface="Open Sans" panose="020B0606030504020204" pitchFamily="34" charset="0"/>
                <a:cs typeface="Open Sans" panose="020B0606030504020204" pitchFamily="34" charset="0"/>
              </a:rPr>
              <a:t>30.</a:t>
            </a:r>
          </a:p>
          <a:p>
            <a:pPr lvl="1" eaLnBrk="0" fontAlgn="base" hangingPunct="0">
              <a:spcBef>
                <a:spcPct val="0"/>
              </a:spcBef>
              <a:spcAft>
                <a:spcPct val="0"/>
              </a:spcAft>
              <a:buFontTx/>
              <a:buChar char="•"/>
            </a:pPr>
            <a:r>
              <a:rPr kumimoji="0" lang="en-US" altLang="en-US" sz="1200" b="0" i="0" u="none" strike="noStrike" cap="none" normalizeH="0" baseline="0">
                <a:ln>
                  <a:noFill/>
                </a:ln>
                <a:solidFill>
                  <a:srgbClr val="333333"/>
                </a:solidFill>
                <a:effectLst/>
                <a:latin typeface="Open Sans" panose="020B0606030504020204" pitchFamily="34" charset="0"/>
                <a:cs typeface="Open Sans" panose="020B0606030504020204" pitchFamily="34" charset="0"/>
              </a:rPr>
              <a:t>Choose </a:t>
            </a:r>
            <a:r>
              <a:rPr kumimoji="0" lang="en-US" altLang="en-US" sz="1200" b="1" i="0" u="none" strike="noStrike" cap="none" normalizeH="0" baseline="0">
                <a:ln>
                  <a:noFill/>
                </a:ln>
                <a:solidFill>
                  <a:srgbClr val="333333"/>
                </a:solidFill>
                <a:effectLst/>
                <a:latin typeface="Open Sans" panose="020B0606030504020204" pitchFamily="34" charset="0"/>
                <a:cs typeface="Open Sans" panose="020B0606030504020204" pitchFamily="34" charset="0"/>
              </a:rPr>
              <a:t>Session</a:t>
            </a:r>
            <a:endParaRPr lang="en-US" altLang="en-US" sz="1200" b="1">
              <a:solidFill>
                <a:srgbClr val="333333"/>
              </a:solidFill>
              <a:latin typeface="Open Sans" panose="020B0606030504020204" pitchFamily="34" charset="0"/>
              <a:cs typeface="Open Sans" panose="020B0606030504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200" b="1" i="0" u="none" strike="noStrike" cap="none" normalizeH="0" baseline="0">
                <a:ln>
                  <a:noFill/>
                </a:ln>
                <a:solidFill>
                  <a:srgbClr val="333333"/>
                </a:solidFill>
                <a:effectLst/>
                <a:latin typeface="Open Sans" panose="020B0606030504020204" pitchFamily="34" charset="0"/>
                <a:cs typeface="Open Sans" panose="020B0606030504020204" pitchFamily="34" charset="0"/>
              </a:rPr>
              <a:t>Host Name (or IP address):</a:t>
            </a:r>
            <a:r>
              <a:rPr kumimoji="0" lang="en-US" altLang="en-US" sz="1200" b="0" i="0" u="none" strike="noStrike" cap="none" normalizeH="0" baseline="0">
                <a:ln>
                  <a:noFill/>
                </a:ln>
                <a:solidFill>
                  <a:srgbClr val="333333"/>
                </a:solidFill>
                <a:effectLst/>
                <a:latin typeface="Open Sans" panose="020B0606030504020204" pitchFamily="34" charset="0"/>
                <a:cs typeface="Open Sans" panose="020B0606030504020204" pitchFamily="34" charset="0"/>
              </a:rPr>
              <a:t> Paste the </a:t>
            </a:r>
            <a:r>
              <a:rPr kumimoji="0" lang="en-US" altLang="en-US" sz="1200" b="0" i="1" u="none" strike="noStrike" cap="none" normalizeH="0" baseline="0">
                <a:ln>
                  <a:noFill/>
                </a:ln>
                <a:solidFill>
                  <a:srgbClr val="333333"/>
                </a:solidFill>
                <a:effectLst/>
                <a:latin typeface="Open Sans" panose="020B0606030504020204" pitchFamily="34" charset="0"/>
                <a:cs typeface="Open Sans" panose="020B0606030504020204" pitchFamily="34" charset="0"/>
              </a:rPr>
              <a:t>Public DNS or IPv4 address</a:t>
            </a:r>
            <a:r>
              <a:rPr kumimoji="0" lang="en-US" altLang="en-US" sz="1200" b="0" i="0" u="none" strike="noStrike" cap="none" normalizeH="0" baseline="0">
                <a:ln>
                  <a:noFill/>
                </a:ln>
                <a:solidFill>
                  <a:srgbClr val="333333"/>
                </a:solidFill>
                <a:effectLst/>
                <a:latin typeface="Open Sans" panose="020B0606030504020204" pitchFamily="34" charset="0"/>
                <a:cs typeface="Open Sans" panose="020B0606030504020204" pitchFamily="34" charset="0"/>
              </a:rPr>
              <a:t> of the Lab instance that you noted earlier. </a:t>
            </a: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200" b="0" i="0" u="none" strike="noStrike" cap="none" normalizeH="0" baseline="0">
                <a:ln>
                  <a:noFill/>
                </a:ln>
                <a:solidFill>
                  <a:srgbClr val="333333"/>
                </a:solidFill>
                <a:effectLst/>
                <a:latin typeface="Open Sans" panose="020B0606030504020204" pitchFamily="34" charset="0"/>
                <a:cs typeface="Open Sans" panose="020B0606030504020204" pitchFamily="34" charset="0"/>
              </a:rPr>
              <a:t>Back in PuTTY, in the </a:t>
            </a:r>
            <a:r>
              <a:rPr kumimoji="0" lang="en-US" altLang="en-US" sz="1200" b="1" i="0" u="none" strike="noStrike" cap="none" normalizeH="0" baseline="0">
                <a:ln>
                  <a:noFill/>
                </a:ln>
                <a:solidFill>
                  <a:srgbClr val="333333"/>
                </a:solidFill>
                <a:effectLst/>
                <a:latin typeface="Open Sans" panose="020B0606030504020204" pitchFamily="34" charset="0"/>
                <a:cs typeface="Open Sans" panose="020B0606030504020204" pitchFamily="34" charset="0"/>
              </a:rPr>
              <a:t>Connection</a:t>
            </a:r>
            <a:r>
              <a:rPr kumimoji="0" lang="en-US" altLang="en-US" sz="1200" b="0" i="0" u="none" strike="noStrike" cap="none" normalizeH="0" baseline="0">
                <a:ln>
                  <a:noFill/>
                </a:ln>
                <a:solidFill>
                  <a:srgbClr val="333333"/>
                </a:solidFill>
                <a:effectLst/>
                <a:latin typeface="Open Sans" panose="020B0606030504020204" pitchFamily="34" charset="0"/>
                <a:cs typeface="Open Sans" panose="020B0606030504020204" pitchFamily="34" charset="0"/>
              </a:rPr>
              <a:t> list, expand </a:t>
            </a:r>
            <a:r>
              <a:rPr kumimoji="0" lang="en-US" altLang="en-US" sz="1200" b="1" i="0" u="none" strike="noStrike" cap="none" normalizeH="0" baseline="0">
                <a:ln>
                  <a:noFill/>
                </a:ln>
                <a:solidFill>
                  <a:srgbClr val="333333"/>
                </a:solidFill>
                <a:effectLst/>
                <a:latin typeface="Open Sans" panose="020B0606030504020204" pitchFamily="34" charset="0"/>
                <a:cs typeface="Open Sans" panose="020B0606030504020204" pitchFamily="34" charset="0"/>
              </a:rPr>
              <a:t>SSH</a:t>
            </a:r>
            <a:endParaRPr kumimoji="0" lang="en-US" altLang="en-US" sz="1200" b="0" i="0" u="none" strike="noStrike" cap="none" normalizeH="0" baseline="0">
              <a:ln>
                <a:noFill/>
              </a:ln>
              <a:solidFill>
                <a:srgbClr val="333333"/>
              </a:solidFill>
              <a:effectLst/>
              <a:latin typeface="Open Sans" panose="020B0606030504020204" pitchFamily="34" charset="0"/>
              <a:cs typeface="Open Sans" panose="020B0606030504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200" b="0" i="0" u="none" strike="noStrike" cap="none" normalizeH="0" baseline="0">
                <a:ln>
                  <a:noFill/>
                </a:ln>
                <a:solidFill>
                  <a:srgbClr val="333333"/>
                </a:solidFill>
                <a:effectLst/>
                <a:latin typeface="Open Sans" panose="020B0606030504020204" pitchFamily="34" charset="0"/>
                <a:cs typeface="Open Sans" panose="020B0606030504020204" pitchFamily="34" charset="0"/>
              </a:rPr>
              <a:t>Choose </a:t>
            </a:r>
            <a:r>
              <a:rPr kumimoji="0" lang="en-US" altLang="en-US" sz="1200" b="1" i="0" u="none" strike="noStrike" cap="none" normalizeH="0" baseline="0">
                <a:ln>
                  <a:noFill/>
                </a:ln>
                <a:solidFill>
                  <a:srgbClr val="333333"/>
                </a:solidFill>
                <a:effectLst/>
                <a:latin typeface="Open Sans" panose="020B0606030504020204" pitchFamily="34" charset="0"/>
                <a:cs typeface="Open Sans" panose="020B0606030504020204" pitchFamily="34" charset="0"/>
              </a:rPr>
              <a:t>Auth</a:t>
            </a:r>
            <a:r>
              <a:rPr kumimoji="0" lang="en-US" altLang="en-US" sz="1200" b="0" i="0" u="none" strike="noStrike" cap="none" normalizeH="0" baseline="0">
                <a:ln>
                  <a:noFill/>
                </a:ln>
                <a:solidFill>
                  <a:srgbClr val="333333"/>
                </a:solidFill>
                <a:effectLst/>
                <a:latin typeface="Open Sans" panose="020B0606030504020204" pitchFamily="34" charset="0"/>
                <a:cs typeface="Open Sans" panose="020B0606030504020204" pitchFamily="34" charset="0"/>
              </a:rPr>
              <a:t> and expand </a:t>
            </a:r>
            <a:r>
              <a:rPr kumimoji="0" lang="en-US" altLang="en-US" sz="1200" b="1" i="0" u="none" strike="noStrike" cap="none" normalizeH="0" baseline="0">
                <a:ln>
                  <a:noFill/>
                </a:ln>
                <a:solidFill>
                  <a:srgbClr val="333333"/>
                </a:solidFill>
                <a:effectLst/>
                <a:latin typeface="Open Sans" panose="020B0606030504020204" pitchFamily="34" charset="0"/>
                <a:cs typeface="Open Sans" panose="020B0606030504020204" pitchFamily="34" charset="0"/>
              </a:rPr>
              <a:t>Credentials</a:t>
            </a:r>
            <a:endParaRPr kumimoji="0" lang="en-US" altLang="en-US" sz="1200" b="0" i="0" u="none" strike="noStrike" cap="none" normalizeH="0" baseline="0">
              <a:ln>
                <a:noFill/>
              </a:ln>
              <a:solidFill>
                <a:srgbClr val="333333"/>
              </a:solidFill>
              <a:effectLst/>
              <a:latin typeface="Open Sans" panose="020B0606030504020204" pitchFamily="34" charset="0"/>
              <a:cs typeface="Open Sans" panose="020B0606030504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200" b="0" i="0" u="none" strike="noStrike" cap="none" normalizeH="0" baseline="0">
                <a:ln>
                  <a:noFill/>
                </a:ln>
                <a:solidFill>
                  <a:srgbClr val="333333"/>
                </a:solidFill>
                <a:effectLst/>
                <a:latin typeface="Open Sans" panose="020B0606030504020204" pitchFamily="34" charset="0"/>
                <a:cs typeface="Open Sans" panose="020B0606030504020204" pitchFamily="34" charset="0"/>
              </a:rPr>
              <a:t>Under </a:t>
            </a:r>
            <a:r>
              <a:rPr kumimoji="0" lang="en-US" altLang="en-US" sz="1200" b="1" i="0" u="none" strike="noStrike" cap="none" normalizeH="0" baseline="0">
                <a:ln>
                  <a:noFill/>
                </a:ln>
                <a:solidFill>
                  <a:srgbClr val="333333"/>
                </a:solidFill>
                <a:effectLst/>
                <a:latin typeface="Open Sans" panose="020B0606030504020204" pitchFamily="34" charset="0"/>
                <a:cs typeface="Open Sans" panose="020B0606030504020204" pitchFamily="34" charset="0"/>
              </a:rPr>
              <a:t>Private key file for authentication:</a:t>
            </a:r>
            <a:r>
              <a:rPr kumimoji="0" lang="en-US" altLang="en-US" sz="1200" b="0" i="0" u="none" strike="noStrike" cap="none" normalizeH="0" baseline="0">
                <a:ln>
                  <a:noFill/>
                </a:ln>
                <a:solidFill>
                  <a:srgbClr val="333333"/>
                </a:solidFill>
                <a:effectLst/>
                <a:latin typeface="Open Sans" panose="020B0606030504020204" pitchFamily="34" charset="0"/>
                <a:cs typeface="Open Sans" panose="020B0606030504020204" pitchFamily="34" charset="0"/>
              </a:rPr>
              <a:t> Choose </a:t>
            </a:r>
            <a:r>
              <a:rPr kumimoji="0" lang="en-US" altLang="en-US" sz="1200" b="1" i="0" u="none" strike="noStrike" cap="none" normalizeH="0" baseline="0">
                <a:ln>
                  <a:noFill/>
                </a:ln>
                <a:solidFill>
                  <a:srgbClr val="333333"/>
                </a:solidFill>
                <a:effectLst/>
                <a:latin typeface="Open Sans" panose="020B0606030504020204" pitchFamily="34" charset="0"/>
                <a:cs typeface="Open Sans" panose="020B0606030504020204" pitchFamily="34" charset="0"/>
              </a:rPr>
              <a:t>Browse</a:t>
            </a:r>
            <a:endParaRPr kumimoji="0" lang="en-US" altLang="en-US" sz="1200" b="0" i="0" u="none" strike="noStrike" cap="none" normalizeH="0" baseline="0">
              <a:ln>
                <a:noFill/>
              </a:ln>
              <a:solidFill>
                <a:srgbClr val="333333"/>
              </a:solidFill>
              <a:effectLst/>
              <a:latin typeface="Open Sans" panose="020B0606030504020204" pitchFamily="34" charset="0"/>
              <a:cs typeface="Open Sans" panose="020B0606030504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200" b="0" i="0" u="none" strike="noStrike" cap="none" normalizeH="0" baseline="0">
                <a:ln>
                  <a:noFill/>
                </a:ln>
                <a:solidFill>
                  <a:srgbClr val="333333"/>
                </a:solidFill>
                <a:effectLst/>
                <a:latin typeface="Open Sans" panose="020B0606030504020204" pitchFamily="34" charset="0"/>
                <a:cs typeface="Open Sans" panose="020B0606030504020204" pitchFamily="34" charset="0"/>
              </a:rPr>
              <a:t>Browse to the </a:t>
            </a:r>
            <a:r>
              <a:rPr kumimoji="0" lang="en-US" altLang="en-US" sz="1200" b="0" i="1" u="none" strike="noStrike" cap="none" normalizeH="0" baseline="0" err="1">
                <a:ln>
                  <a:noFill/>
                </a:ln>
                <a:solidFill>
                  <a:srgbClr val="333333"/>
                </a:solidFill>
                <a:effectLst/>
                <a:latin typeface="Open Sans" panose="020B0606030504020204" pitchFamily="34" charset="0"/>
                <a:cs typeface="Open Sans" panose="020B0606030504020204" pitchFamily="34" charset="0"/>
              </a:rPr>
              <a:t>labsuser.ppk</a:t>
            </a:r>
            <a:r>
              <a:rPr kumimoji="0" lang="en-US" altLang="en-US" sz="1200" b="0" i="0" u="none" strike="noStrike" cap="none" normalizeH="0" baseline="0">
                <a:ln>
                  <a:noFill/>
                </a:ln>
                <a:solidFill>
                  <a:srgbClr val="333333"/>
                </a:solidFill>
                <a:effectLst/>
                <a:latin typeface="Open Sans" panose="020B0606030504020204" pitchFamily="34" charset="0"/>
                <a:cs typeface="Open Sans" panose="020B0606030504020204" pitchFamily="34" charset="0"/>
              </a:rPr>
              <a:t> file that you downloaded, select it, and choose </a:t>
            </a:r>
            <a:r>
              <a:rPr kumimoji="0" lang="en-US" altLang="en-US" sz="1200" b="1" i="0" u="none" strike="noStrike" cap="none" normalizeH="0" baseline="0">
                <a:ln>
                  <a:noFill/>
                </a:ln>
                <a:solidFill>
                  <a:srgbClr val="333333"/>
                </a:solidFill>
                <a:effectLst/>
                <a:latin typeface="Open Sans" panose="020B0606030504020204" pitchFamily="34" charset="0"/>
                <a:cs typeface="Open Sans" panose="020B0606030504020204" pitchFamily="34" charset="0"/>
              </a:rPr>
              <a:t>Open</a:t>
            </a:r>
            <a:endParaRPr kumimoji="0" lang="en-US" altLang="en-US" sz="1200" b="0" i="0" u="none" strike="noStrike" cap="none" normalizeH="0" baseline="0">
              <a:ln>
                <a:noFill/>
              </a:ln>
              <a:solidFill>
                <a:srgbClr val="333333"/>
              </a:solidFill>
              <a:effectLst/>
              <a:latin typeface="Open Sans" panose="020B0606030504020204" pitchFamily="34" charset="0"/>
              <a:cs typeface="Open Sans" panose="020B0606030504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200" b="0" i="0" u="none" strike="noStrike" cap="none" normalizeH="0" baseline="0">
                <a:ln>
                  <a:noFill/>
                </a:ln>
                <a:solidFill>
                  <a:srgbClr val="333333"/>
                </a:solidFill>
                <a:effectLst/>
                <a:latin typeface="Open Sans" panose="020B0606030504020204" pitchFamily="34" charset="0"/>
                <a:cs typeface="Open Sans" panose="020B0606030504020204" pitchFamily="34" charset="0"/>
              </a:rPr>
              <a:t>Choose </a:t>
            </a:r>
            <a:r>
              <a:rPr kumimoji="0" lang="en-US" altLang="en-US" sz="1200" b="1" i="0" u="none" strike="noStrike" cap="none" normalizeH="0" baseline="0">
                <a:ln>
                  <a:noFill/>
                </a:ln>
                <a:solidFill>
                  <a:srgbClr val="333333"/>
                </a:solidFill>
                <a:effectLst/>
                <a:latin typeface="Open Sans" panose="020B0606030504020204" pitchFamily="34" charset="0"/>
                <a:cs typeface="Open Sans" panose="020B0606030504020204" pitchFamily="34" charset="0"/>
              </a:rPr>
              <a:t>Open</a:t>
            </a:r>
            <a:r>
              <a:rPr kumimoji="0" lang="en-US" altLang="en-US" sz="1200" b="0" i="0" u="none" strike="noStrike" cap="none" normalizeH="0" baseline="0">
                <a:ln>
                  <a:noFill/>
                </a:ln>
                <a:solidFill>
                  <a:srgbClr val="333333"/>
                </a:solidFill>
                <a:effectLst/>
                <a:latin typeface="Open Sans" panose="020B0606030504020204" pitchFamily="34" charset="0"/>
                <a:cs typeface="Open Sans" panose="020B0606030504020204" pitchFamily="34" charset="0"/>
              </a:rPr>
              <a:t> again.</a:t>
            </a:r>
          </a:p>
          <a:p>
            <a:pPr marL="457200" marR="0" lvl="1" indent="0" algn="l" defTabSz="914400" rtl="0" eaLnBrk="0" fontAlgn="base" latinLnBrk="0" hangingPunct="0">
              <a:lnSpc>
                <a:spcPct val="100000"/>
              </a:lnSpc>
              <a:spcBef>
                <a:spcPct val="0"/>
              </a:spcBef>
              <a:spcAft>
                <a:spcPct val="0"/>
              </a:spcAft>
              <a:buClrTx/>
              <a:buSzTx/>
              <a:buFontTx/>
              <a:buChar char="•"/>
            </a:pPr>
            <a:r>
              <a:rPr lang="en-US" altLang="en-US" sz="1200">
                <a:solidFill>
                  <a:srgbClr val="333333"/>
                </a:solidFill>
                <a:latin typeface="Open Sans" panose="020B0606030504020204" pitchFamily="34" charset="0"/>
                <a:cs typeface="Open Sans" panose="020B0606030504020204" pitchFamily="34" charset="0"/>
              </a:rPr>
              <a:t>T</a:t>
            </a:r>
            <a:r>
              <a:rPr kumimoji="0" lang="en-US" altLang="en-US" sz="1200" b="0" i="0" u="none" strike="noStrike" cap="none" normalizeH="0" baseline="0">
                <a:ln>
                  <a:noFill/>
                </a:ln>
                <a:solidFill>
                  <a:srgbClr val="333333"/>
                </a:solidFill>
                <a:effectLst/>
                <a:latin typeface="Open Sans" panose="020B0606030504020204" pitchFamily="34" charset="0"/>
                <a:cs typeface="Open Sans" panose="020B0606030504020204" pitchFamily="34" charset="0"/>
              </a:rPr>
              <a:t>o trust and connect to the host, choose </a:t>
            </a:r>
            <a:r>
              <a:rPr kumimoji="0" lang="en-US" altLang="en-US" sz="1200" b="1" i="0" u="none" strike="noStrike" cap="none" normalizeH="0" baseline="0">
                <a:ln>
                  <a:noFill/>
                </a:ln>
                <a:solidFill>
                  <a:srgbClr val="333333"/>
                </a:solidFill>
                <a:effectLst/>
                <a:latin typeface="Open Sans" panose="020B0606030504020204" pitchFamily="34" charset="0"/>
                <a:cs typeface="Open Sans" panose="020B0606030504020204" pitchFamily="34" charset="0"/>
              </a:rPr>
              <a:t>Accept</a:t>
            </a:r>
            <a:r>
              <a:rPr kumimoji="0" lang="en-US" altLang="en-US" sz="1200" b="0" i="0" u="none" strike="noStrike" cap="none" normalizeH="0" baseline="0">
                <a:ln>
                  <a:noFill/>
                </a:ln>
                <a:solidFill>
                  <a:srgbClr val="333333"/>
                </a:solidFill>
                <a:effectLst/>
                <a:latin typeface="Open Sans" panose="020B0606030504020204" pitchFamily="34" charset="0"/>
                <a:cs typeface="Open Sans" panose="020B0606030504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200" b="0" i="0" u="none" strike="noStrike" cap="none" normalizeH="0" baseline="0">
                <a:ln>
                  <a:noFill/>
                </a:ln>
                <a:solidFill>
                  <a:srgbClr val="333333"/>
                </a:solidFill>
                <a:effectLst/>
                <a:latin typeface="Open Sans" panose="020B0606030504020204" pitchFamily="34" charset="0"/>
                <a:cs typeface="Open Sans" panose="020B0606030504020204" pitchFamily="34" charset="0"/>
              </a:rPr>
              <a:t>When prompted </a:t>
            </a:r>
            <a:r>
              <a:rPr kumimoji="0" lang="en-US" altLang="en-US" sz="1200" b="1" i="0" u="none" strike="noStrike" cap="none" normalizeH="0" baseline="0">
                <a:ln>
                  <a:noFill/>
                </a:ln>
                <a:solidFill>
                  <a:srgbClr val="333333"/>
                </a:solidFill>
                <a:effectLst/>
                <a:latin typeface="Open Sans" panose="020B0606030504020204" pitchFamily="34" charset="0"/>
                <a:cs typeface="Open Sans" panose="020B0606030504020204" pitchFamily="34" charset="0"/>
              </a:rPr>
              <a:t>login as</a:t>
            </a:r>
            <a:r>
              <a:rPr kumimoji="0" lang="en-US" altLang="en-US" sz="1200" b="0" i="0" u="none" strike="noStrike" cap="none" normalizeH="0" baseline="0">
                <a:ln>
                  <a:noFill/>
                </a:ln>
                <a:solidFill>
                  <a:srgbClr val="333333"/>
                </a:solidFill>
                <a:effectLst/>
                <a:latin typeface="Open Sans" panose="020B0606030504020204" pitchFamily="34" charset="0"/>
                <a:cs typeface="Open Sans" panose="020B0606030504020204" pitchFamily="34" charset="0"/>
              </a:rPr>
              <a:t>, enter: </a:t>
            </a:r>
            <a:r>
              <a:rPr kumimoji="0" lang="en-US" altLang="en-US" sz="1600" b="0" i="0" u="none" strike="noStrike" cap="none" normalizeH="0" baseline="0">
                <a:ln>
                  <a:noFill/>
                </a:ln>
                <a:solidFill>
                  <a:srgbClr val="333333"/>
                </a:solidFill>
                <a:effectLst/>
                <a:latin typeface="var(--monospace)"/>
                <a:cs typeface="Open Sans" panose="020B0606030504020204" pitchFamily="34" charset="0"/>
              </a:rPr>
              <a:t>ec2-user</a:t>
            </a:r>
            <a:endParaRPr kumimoji="0" lang="en-US" altLang="en-US" sz="1600" b="0" i="0" u="none" strike="noStrike" cap="none" normalizeH="0" baseline="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pitchFamily="34" charset="0"/>
            </a:endParaRPr>
          </a:p>
        </p:txBody>
      </p:sp>
      <p:pic>
        <p:nvPicPr>
          <p:cNvPr id="9" name="Picture 8">
            <a:extLst>
              <a:ext uri="{FF2B5EF4-FFF2-40B4-BE49-F238E27FC236}">
                <a16:creationId xmlns:a16="http://schemas.microsoft.com/office/drawing/2014/main" id="{96921C21-C3CC-2A18-03CA-631FEE8755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3188" y="1949927"/>
            <a:ext cx="4638741" cy="4329492"/>
          </a:xfrm>
          <a:prstGeom prst="rect">
            <a:avLst/>
          </a:prstGeom>
        </p:spPr>
      </p:pic>
    </p:spTree>
    <p:extLst>
      <p:ext uri="{BB962C8B-B14F-4D97-AF65-F5344CB8AC3E}">
        <p14:creationId xmlns:p14="http://schemas.microsoft.com/office/powerpoint/2010/main" val="36883598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356477D-E66F-41B4-07AA-A22AB86093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9361" y="1090142"/>
            <a:ext cx="5011838" cy="4677716"/>
          </a:xfrm>
        </p:spPr>
      </p:pic>
      <p:pic>
        <p:nvPicPr>
          <p:cNvPr id="7" name="Picture 6">
            <a:extLst>
              <a:ext uri="{FF2B5EF4-FFF2-40B4-BE49-F238E27FC236}">
                <a16:creationId xmlns:a16="http://schemas.microsoft.com/office/drawing/2014/main" id="{323CC11E-E3E5-A26B-4ADB-FF79551923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2268" y="1734639"/>
            <a:ext cx="4699870" cy="2926374"/>
          </a:xfrm>
          <a:prstGeom prst="rect">
            <a:avLst/>
          </a:prstGeom>
        </p:spPr>
      </p:pic>
    </p:spTree>
    <p:extLst>
      <p:ext uri="{BB962C8B-B14F-4D97-AF65-F5344CB8AC3E}">
        <p14:creationId xmlns:p14="http://schemas.microsoft.com/office/powerpoint/2010/main" val="4170127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91427E-DE21-E5EB-734D-3AEE56415668}"/>
              </a:ext>
            </a:extLst>
          </p:cNvPr>
          <p:cNvSpPr>
            <a:spLocks noGrp="1"/>
          </p:cNvSpPr>
          <p:nvPr>
            <p:ph idx="1"/>
          </p:nvPr>
        </p:nvSpPr>
        <p:spPr>
          <a:xfrm>
            <a:off x="655455" y="501706"/>
            <a:ext cx="10698345" cy="5675257"/>
          </a:xfrm>
        </p:spPr>
        <p:txBody>
          <a:bodyPr/>
          <a:lstStyle/>
          <a:p>
            <a:r>
              <a:rPr lang="en-IN"/>
              <a:t> create and configure your file system.</a:t>
            </a:r>
          </a:p>
          <a:p>
            <a:r>
              <a:rPr lang="en-IN"/>
              <a:t>In PuTTY, by executing certain commands, you will </a:t>
            </a:r>
          </a:p>
          <a:p>
            <a:pPr marL="0" indent="0">
              <a:buNone/>
            </a:pPr>
            <a:r>
              <a:rPr lang="en-US" sz="1200" b="0" i="0">
                <a:solidFill>
                  <a:srgbClr val="333333"/>
                </a:solidFill>
                <a:effectLst/>
                <a:latin typeface="Open Sans" panose="020B0606030504020204" pitchFamily="34" charset="0"/>
              </a:rPr>
              <a:t>View the storage available on your instance</a:t>
            </a:r>
            <a:r>
              <a:rPr lang="en-IN" sz="1200"/>
              <a:t>.</a:t>
            </a:r>
          </a:p>
          <a:p>
            <a:pPr marL="0" indent="0">
              <a:buNone/>
            </a:pPr>
            <a:r>
              <a:rPr lang="en-US" sz="1200" b="0" i="0">
                <a:solidFill>
                  <a:srgbClr val="333333"/>
                </a:solidFill>
                <a:effectLst/>
                <a:latin typeface="Open Sans" panose="020B0606030504020204" pitchFamily="34" charset="0"/>
              </a:rPr>
              <a:t>Create an ext3 file system on the new volume.</a:t>
            </a:r>
            <a:endParaRPr lang="en-IN" sz="1200" b="0" i="0">
              <a:solidFill>
                <a:srgbClr val="333333"/>
              </a:solidFill>
              <a:effectLst/>
              <a:latin typeface="Open Sans" panose="020B0606030504020204" pitchFamily="34" charset="0"/>
            </a:endParaRPr>
          </a:p>
          <a:p>
            <a:pPr marL="0" indent="0">
              <a:buNone/>
            </a:pPr>
            <a:r>
              <a:rPr lang="en-US" sz="1200" b="0" i="0">
                <a:solidFill>
                  <a:srgbClr val="333333"/>
                </a:solidFill>
                <a:effectLst/>
                <a:latin typeface="Open Sans" panose="020B0606030504020204" pitchFamily="34" charset="0"/>
              </a:rPr>
              <a:t>Create a directory for mounting the new storage volume.</a:t>
            </a:r>
            <a:endParaRPr lang="en-IN" sz="1200">
              <a:solidFill>
                <a:srgbClr val="333333"/>
              </a:solidFill>
              <a:latin typeface="Open Sans" panose="020B0606030504020204" pitchFamily="34" charset="0"/>
            </a:endParaRPr>
          </a:p>
          <a:p>
            <a:pPr marL="0" indent="0">
              <a:buNone/>
            </a:pPr>
            <a:r>
              <a:rPr lang="en-IN" sz="1200" b="0" i="0">
                <a:solidFill>
                  <a:srgbClr val="333333"/>
                </a:solidFill>
                <a:effectLst/>
                <a:latin typeface="Open Sans" panose="020B0606030504020204" pitchFamily="34" charset="0"/>
              </a:rPr>
              <a:t>Mount the new volume.</a:t>
            </a:r>
          </a:p>
          <a:p>
            <a:pPr marL="0" indent="0">
              <a:buNone/>
            </a:pPr>
            <a:r>
              <a:rPr lang="en-US" sz="1200" b="0" i="0">
                <a:solidFill>
                  <a:srgbClr val="333333"/>
                </a:solidFill>
                <a:effectLst/>
                <a:latin typeface="Open Sans" panose="020B0606030504020204" pitchFamily="34" charset="0"/>
              </a:rPr>
              <a:t>View the configuration file to see the setting on the last line.</a:t>
            </a:r>
            <a:endParaRPr lang="en-IN" sz="1200">
              <a:solidFill>
                <a:srgbClr val="333333"/>
              </a:solidFill>
              <a:latin typeface="Open Sans" panose="020B0606030504020204" pitchFamily="34" charset="0"/>
            </a:endParaRPr>
          </a:p>
          <a:p>
            <a:pPr marL="0" indent="0">
              <a:buNone/>
            </a:pPr>
            <a:r>
              <a:rPr lang="en-US" sz="1200" b="0" i="0">
                <a:solidFill>
                  <a:srgbClr val="333333"/>
                </a:solidFill>
                <a:effectLst/>
                <a:latin typeface="Open Sans" panose="020B0606030504020204" pitchFamily="34" charset="0"/>
              </a:rPr>
              <a:t>create a file and add some text to it.</a:t>
            </a:r>
            <a:endParaRPr lang="en-IN" sz="1200" b="0" i="0">
              <a:solidFill>
                <a:srgbClr val="333333"/>
              </a:solidFill>
              <a:effectLst/>
              <a:latin typeface="Open Sans" panose="020B0606030504020204" pitchFamily="34" charset="0"/>
            </a:endParaRPr>
          </a:p>
          <a:p>
            <a:pPr marL="0" indent="0">
              <a:buNone/>
            </a:pPr>
            <a:r>
              <a:rPr lang="en-US" sz="1200" b="0" i="0">
                <a:solidFill>
                  <a:srgbClr val="333333"/>
                </a:solidFill>
                <a:effectLst/>
                <a:latin typeface="Open Sans" panose="020B0606030504020204" pitchFamily="34" charset="0"/>
              </a:rPr>
              <a:t>Verify that the text has been written to your volume.</a:t>
            </a:r>
            <a:endParaRPr lang="en-IN" sz="1200"/>
          </a:p>
          <a:p>
            <a:pPr marL="0" indent="0">
              <a:buNone/>
            </a:pPr>
            <a:endParaRPr lang="en-IN"/>
          </a:p>
        </p:txBody>
      </p:sp>
      <p:pic>
        <p:nvPicPr>
          <p:cNvPr id="5" name="Picture 4">
            <a:extLst>
              <a:ext uri="{FF2B5EF4-FFF2-40B4-BE49-F238E27FC236}">
                <a16:creationId xmlns:a16="http://schemas.microsoft.com/office/drawing/2014/main" id="{FF5B845D-DFBE-0615-4038-E5174A0F4C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15277" y="1418890"/>
            <a:ext cx="4871407" cy="2505148"/>
          </a:xfrm>
          <a:prstGeom prst="rect">
            <a:avLst/>
          </a:prstGeom>
        </p:spPr>
      </p:pic>
      <p:pic>
        <p:nvPicPr>
          <p:cNvPr id="7" name="Picture 6">
            <a:extLst>
              <a:ext uri="{FF2B5EF4-FFF2-40B4-BE49-F238E27FC236}">
                <a16:creationId xmlns:a16="http://schemas.microsoft.com/office/drawing/2014/main" id="{A6DC9468-227E-2ED3-548B-7B3DAD1949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0326" y="4023450"/>
            <a:ext cx="5319804" cy="2735739"/>
          </a:xfrm>
          <a:prstGeom prst="rect">
            <a:avLst/>
          </a:prstGeom>
        </p:spPr>
      </p:pic>
      <p:pic>
        <p:nvPicPr>
          <p:cNvPr id="9" name="Picture 8">
            <a:extLst>
              <a:ext uri="{FF2B5EF4-FFF2-40B4-BE49-F238E27FC236}">
                <a16:creationId xmlns:a16="http://schemas.microsoft.com/office/drawing/2014/main" id="{2EC55611-E82F-BCCE-AF36-BF82D96130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18173" y="4054295"/>
            <a:ext cx="5259824" cy="2704894"/>
          </a:xfrm>
          <a:prstGeom prst="rect">
            <a:avLst/>
          </a:prstGeom>
        </p:spPr>
      </p:pic>
    </p:spTree>
    <p:extLst>
      <p:ext uri="{BB962C8B-B14F-4D97-AF65-F5344CB8AC3E}">
        <p14:creationId xmlns:p14="http://schemas.microsoft.com/office/powerpoint/2010/main" val="5763736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C6382C-1E34-3D92-C948-BD57743EB9C5}"/>
              </a:ext>
            </a:extLst>
          </p:cNvPr>
          <p:cNvSpPr>
            <a:spLocks noGrp="1"/>
          </p:cNvSpPr>
          <p:nvPr>
            <p:ph idx="1"/>
          </p:nvPr>
        </p:nvSpPr>
        <p:spPr>
          <a:xfrm>
            <a:off x="639271" y="461246"/>
            <a:ext cx="10714529" cy="5715717"/>
          </a:xfrm>
        </p:spPr>
        <p:txBody>
          <a:bodyPr/>
          <a:lstStyle/>
          <a:p>
            <a:r>
              <a:rPr lang="en-IN"/>
              <a:t>Create an Amazon EBS Snapshot.</a:t>
            </a:r>
          </a:p>
          <a:p>
            <a:endParaRPr lang="en-IN"/>
          </a:p>
          <a:p>
            <a:endParaRPr lang="en-IN"/>
          </a:p>
          <a:p>
            <a:endParaRPr lang="en-IN"/>
          </a:p>
          <a:p>
            <a:endParaRPr lang="en-IN"/>
          </a:p>
          <a:p>
            <a:endParaRPr lang="en-IN"/>
          </a:p>
          <a:p>
            <a:r>
              <a:rPr lang="en-IN"/>
              <a:t>                                                                        .create Volume from Snapshot.</a:t>
            </a:r>
          </a:p>
        </p:txBody>
      </p:sp>
      <p:pic>
        <p:nvPicPr>
          <p:cNvPr id="7" name="Picture 6">
            <a:extLst>
              <a:ext uri="{FF2B5EF4-FFF2-40B4-BE49-F238E27FC236}">
                <a16:creationId xmlns:a16="http://schemas.microsoft.com/office/drawing/2014/main" id="{F13D39C4-9C6D-4A1B-FCF5-02861342CA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31463" y="374257"/>
            <a:ext cx="5251731" cy="2757159"/>
          </a:xfrm>
          <a:prstGeom prst="rect">
            <a:avLst/>
          </a:prstGeom>
        </p:spPr>
      </p:pic>
      <p:pic>
        <p:nvPicPr>
          <p:cNvPr id="9" name="Picture 8">
            <a:extLst>
              <a:ext uri="{FF2B5EF4-FFF2-40B4-BE49-F238E27FC236}">
                <a16:creationId xmlns:a16="http://schemas.microsoft.com/office/drawing/2014/main" id="{3397A1A4-EC97-7746-2948-3ABCEEA0F6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312" y="3429000"/>
            <a:ext cx="6061320" cy="3182193"/>
          </a:xfrm>
          <a:prstGeom prst="rect">
            <a:avLst/>
          </a:prstGeom>
        </p:spPr>
      </p:pic>
    </p:spTree>
    <p:extLst>
      <p:ext uri="{BB962C8B-B14F-4D97-AF65-F5344CB8AC3E}">
        <p14:creationId xmlns:p14="http://schemas.microsoft.com/office/powerpoint/2010/main" val="4801076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475CB2-AFAA-EA3E-CA98-E391C064A519}"/>
              </a:ext>
            </a:extLst>
          </p:cNvPr>
          <p:cNvSpPr>
            <a:spLocks noGrp="1"/>
          </p:cNvSpPr>
          <p:nvPr>
            <p:ph idx="1"/>
          </p:nvPr>
        </p:nvSpPr>
        <p:spPr>
          <a:xfrm>
            <a:off x="509798" y="509798"/>
            <a:ext cx="10844002" cy="5667165"/>
          </a:xfrm>
        </p:spPr>
        <p:txBody>
          <a:bodyPr/>
          <a:lstStyle/>
          <a:p>
            <a:r>
              <a:rPr lang="en-IN"/>
              <a:t>Attach restored volume to your EC2 instance:</a:t>
            </a:r>
          </a:p>
          <a:p>
            <a:pPr marL="0" indent="0">
              <a:buNone/>
            </a:pPr>
            <a:r>
              <a:rPr lang="en-IN"/>
              <a:t> choose volumes and select restored volume.</a:t>
            </a:r>
          </a:p>
          <a:p>
            <a:pPr marL="0" indent="0">
              <a:buNone/>
            </a:pPr>
            <a:r>
              <a:rPr lang="en-IN"/>
              <a:t> in the Actions menu, select Attach volume.</a:t>
            </a:r>
          </a:p>
          <a:p>
            <a:pPr marL="0" indent="0">
              <a:buNone/>
            </a:pPr>
            <a:endParaRPr lang="en-IN"/>
          </a:p>
        </p:txBody>
      </p:sp>
      <p:pic>
        <p:nvPicPr>
          <p:cNvPr id="5" name="Picture 4">
            <a:extLst>
              <a:ext uri="{FF2B5EF4-FFF2-40B4-BE49-F238E27FC236}">
                <a16:creationId xmlns:a16="http://schemas.microsoft.com/office/drawing/2014/main" id="{16F94C70-6EEA-2490-7EAD-44DBB7410C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4348" y="2097860"/>
            <a:ext cx="5637451" cy="2959662"/>
          </a:xfrm>
          <a:prstGeom prst="rect">
            <a:avLst/>
          </a:prstGeom>
        </p:spPr>
      </p:pic>
      <p:pic>
        <p:nvPicPr>
          <p:cNvPr id="7" name="Picture 6">
            <a:extLst>
              <a:ext uri="{FF2B5EF4-FFF2-40B4-BE49-F238E27FC236}">
                <a16:creationId xmlns:a16="http://schemas.microsoft.com/office/drawing/2014/main" id="{9528B2E3-07EF-B6F1-7A65-AE1B7D60A5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7249" y="3708175"/>
            <a:ext cx="5637451" cy="2959662"/>
          </a:xfrm>
          <a:prstGeom prst="rect">
            <a:avLst/>
          </a:prstGeom>
        </p:spPr>
      </p:pic>
    </p:spTree>
    <p:extLst>
      <p:ext uri="{BB962C8B-B14F-4D97-AF65-F5344CB8AC3E}">
        <p14:creationId xmlns:p14="http://schemas.microsoft.com/office/powerpoint/2010/main" val="39094563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23D3E4-E091-1E05-0F0B-803712DF06B1}"/>
              </a:ext>
            </a:extLst>
          </p:cNvPr>
          <p:cNvSpPr>
            <a:spLocks noGrp="1"/>
          </p:cNvSpPr>
          <p:nvPr>
            <p:ph idx="1"/>
          </p:nvPr>
        </p:nvSpPr>
        <p:spPr>
          <a:xfrm>
            <a:off x="663547" y="404602"/>
            <a:ext cx="10690253" cy="5772361"/>
          </a:xfrm>
        </p:spPr>
        <p:txBody>
          <a:bodyPr/>
          <a:lstStyle/>
          <a:p>
            <a:r>
              <a:rPr lang="en-IN"/>
              <a:t>Mount the restored volume.</a:t>
            </a:r>
          </a:p>
          <a:p>
            <a:r>
              <a:rPr lang="en-IN"/>
              <a:t>Finally, </a:t>
            </a:r>
            <a:r>
              <a:rPr lang="en-US" b="0" i="0">
                <a:solidFill>
                  <a:srgbClr val="333333"/>
                </a:solidFill>
                <a:effectLst/>
              </a:rPr>
              <a:t>You should see file.txt.</a:t>
            </a:r>
            <a:endParaRPr lang="en-IN"/>
          </a:p>
        </p:txBody>
      </p:sp>
      <p:pic>
        <p:nvPicPr>
          <p:cNvPr id="7" name="Picture 6">
            <a:extLst>
              <a:ext uri="{FF2B5EF4-FFF2-40B4-BE49-F238E27FC236}">
                <a16:creationId xmlns:a16="http://schemas.microsoft.com/office/drawing/2014/main" id="{B1E5A7EB-1DAF-7A93-2247-1B29A5A43A98}"/>
              </a:ext>
            </a:extLst>
          </p:cNvPr>
          <p:cNvPicPr>
            <a:picLocks noChangeAspect="1"/>
          </p:cNvPicPr>
          <p:nvPr/>
        </p:nvPicPr>
        <p:blipFill>
          <a:blip r:embed="rId2">
            <a:extLst>
              <a:ext uri="{28A0092B-C50C-407E-A947-70E740481C1C}">
                <a14:useLocalDpi xmlns:a14="http://schemas.microsoft.com/office/drawing/2010/main" val="0"/>
              </a:ext>
            </a:extLst>
          </a:blip>
          <a:srcRect t="1" b="-1704"/>
          <a:stretch>
            <a:fillRect/>
          </a:stretch>
        </p:blipFill>
        <p:spPr>
          <a:xfrm>
            <a:off x="979137" y="1518562"/>
            <a:ext cx="9435313" cy="4934836"/>
          </a:xfrm>
          <a:prstGeom prst="rect">
            <a:avLst/>
          </a:prstGeom>
        </p:spPr>
      </p:pic>
    </p:spTree>
    <p:extLst>
      <p:ext uri="{BB962C8B-B14F-4D97-AF65-F5344CB8AC3E}">
        <p14:creationId xmlns:p14="http://schemas.microsoft.com/office/powerpoint/2010/main" val="2109691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84A239-0C85-61A5-ADBA-63B69BF76CED}"/>
              </a:ext>
            </a:extLst>
          </p:cNvPr>
          <p:cNvPicPr>
            <a:picLocks noChangeAspect="1"/>
          </p:cNvPicPr>
          <p:nvPr/>
        </p:nvPicPr>
        <p:blipFill>
          <a:blip r:embed="rId2"/>
          <a:srcRect l="27663" t="8509" r="33104" b="40673"/>
          <a:stretch>
            <a:fillRect/>
          </a:stretch>
        </p:blipFill>
        <p:spPr bwMode="auto">
          <a:xfrm>
            <a:off x="1600200" y="0"/>
            <a:ext cx="4495800" cy="2941320"/>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3B3EBF1D-7A24-59A7-6629-4A7E081A7F3F}"/>
              </a:ext>
            </a:extLst>
          </p:cNvPr>
          <p:cNvSpPr txBox="1"/>
          <p:nvPr/>
        </p:nvSpPr>
        <p:spPr>
          <a:xfrm>
            <a:off x="1389380" y="2941320"/>
            <a:ext cx="9743440" cy="120032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1800" b="1">
                <a:solidFill>
                  <a:srgbClr val="333333"/>
                </a:solidFill>
                <a:effectLst/>
                <a:latin typeface="Times New Roman" panose="02020603050405020304" pitchFamily="18" charset="0"/>
                <a:ea typeface="Times New Roman" panose="02020603050405020304" pitchFamily="18" charset="0"/>
              </a:rPr>
              <a:t>Step 4:</a:t>
            </a:r>
            <a:r>
              <a:rPr lang="en-IN" sz="1800">
                <a:solidFill>
                  <a:srgbClr val="333333"/>
                </a:solidFill>
                <a:effectLst/>
                <a:latin typeface="Times New Roman" panose="02020603050405020304" pitchFamily="18" charset="0"/>
                <a:ea typeface="Times New Roman" panose="02020603050405020304" pitchFamily="18" charset="0"/>
              </a:rPr>
              <a:t> In the </a:t>
            </a:r>
            <a:r>
              <a:rPr lang="en-IN" sz="1800" b="1">
                <a:solidFill>
                  <a:srgbClr val="333333"/>
                </a:solidFill>
                <a:effectLst/>
                <a:latin typeface="Times New Roman" panose="02020603050405020304" pitchFamily="18" charset="0"/>
                <a:ea typeface="Times New Roman" panose="02020603050405020304" pitchFamily="18" charset="0"/>
              </a:rPr>
              <a:t>Services</a:t>
            </a:r>
            <a:r>
              <a:rPr lang="en-IN" sz="1800">
                <a:solidFill>
                  <a:srgbClr val="333333"/>
                </a:solidFill>
                <a:effectLst/>
                <a:latin typeface="Times New Roman" panose="02020603050405020304" pitchFamily="18" charset="0"/>
                <a:ea typeface="Times New Roman" panose="02020603050405020304" pitchFamily="18" charset="0"/>
              </a:rPr>
              <a:t> menu, choose </a:t>
            </a:r>
            <a:r>
              <a:rPr lang="en-IN" sz="1800" b="1">
                <a:solidFill>
                  <a:srgbClr val="333333"/>
                </a:solidFill>
                <a:effectLst/>
                <a:latin typeface="Times New Roman" panose="02020603050405020304" pitchFamily="18" charset="0"/>
                <a:ea typeface="Times New Roman" panose="02020603050405020304" pitchFamily="18" charset="0"/>
              </a:rPr>
              <a:t>EC2</a:t>
            </a:r>
            <a:r>
              <a:rPr lang="en-IN" sz="1800">
                <a:solidFill>
                  <a:srgbClr val="333333"/>
                </a:solidFill>
                <a:effectLst/>
                <a:latin typeface="Times New Roman" panose="02020603050405020304" pitchFamily="18" charset="0"/>
                <a:ea typeface="Times New Roman" panose="02020603050405020304" pitchFamily="18" charset="0"/>
              </a:rPr>
              <a:t>.</a:t>
            </a:r>
            <a:endParaRPr lang="en-IN" sz="1800">
              <a:effectLst/>
              <a:latin typeface="Times New Roman" panose="02020603050405020304" pitchFamily="18" charset="0"/>
              <a:ea typeface="Times New Roman" panose="02020603050405020304" pitchFamily="18" charset="0"/>
            </a:endParaRPr>
          </a:p>
          <a:p>
            <a:r>
              <a:rPr lang="en-IN" sz="1800" b="1">
                <a:solidFill>
                  <a:srgbClr val="333333"/>
                </a:solidFill>
                <a:effectLst/>
                <a:latin typeface="Times New Roman" panose="02020603050405020304" pitchFamily="18" charset="0"/>
                <a:ea typeface="Times New Roman" panose="02020603050405020304" pitchFamily="18" charset="0"/>
              </a:rPr>
              <a:t>Step 5:</a:t>
            </a:r>
            <a:r>
              <a:rPr lang="en-IN" sz="1800">
                <a:solidFill>
                  <a:srgbClr val="333333"/>
                </a:solidFill>
                <a:effectLst/>
                <a:latin typeface="Times New Roman" panose="02020603050405020304" pitchFamily="18" charset="0"/>
                <a:ea typeface="Times New Roman" panose="02020603050405020304" pitchFamily="18" charset="0"/>
              </a:rPr>
              <a:t> In the navigation pane on the left, choose </a:t>
            </a:r>
            <a:r>
              <a:rPr lang="en-IN" sz="1800" b="1">
                <a:solidFill>
                  <a:srgbClr val="333333"/>
                </a:solidFill>
                <a:effectLst/>
                <a:latin typeface="Times New Roman" panose="02020603050405020304" pitchFamily="18" charset="0"/>
                <a:ea typeface="Times New Roman" panose="02020603050405020304" pitchFamily="18" charset="0"/>
              </a:rPr>
              <a:t>Instances</a:t>
            </a:r>
            <a:r>
              <a:rPr lang="en-IN" sz="1800">
                <a:solidFill>
                  <a:srgbClr val="333333"/>
                </a:solidFill>
                <a:effectLst/>
                <a:latin typeface="Times New Roman" panose="02020603050405020304" pitchFamily="18" charset="0"/>
                <a:ea typeface="Times New Roman" panose="02020603050405020304" pitchFamily="18" charset="0"/>
              </a:rPr>
              <a:t>.</a:t>
            </a:r>
            <a:endParaRPr lang="en-IN" sz="1800">
              <a:effectLst/>
              <a:latin typeface="Times New Roman" panose="02020603050405020304" pitchFamily="18" charset="0"/>
              <a:ea typeface="Times New Roman" panose="02020603050405020304" pitchFamily="18" charset="0"/>
            </a:endParaRPr>
          </a:p>
          <a:p>
            <a:r>
              <a:rPr lang="en-IN" sz="1800" b="1">
                <a:solidFill>
                  <a:srgbClr val="333333"/>
                </a:solidFill>
                <a:effectLst/>
                <a:latin typeface="Times New Roman" panose="02020603050405020304" pitchFamily="18" charset="0"/>
                <a:ea typeface="Times New Roman" panose="02020603050405020304" pitchFamily="18" charset="0"/>
              </a:rPr>
              <a:t>Step 6:</a:t>
            </a:r>
            <a:r>
              <a:rPr lang="en-IN" sz="1800">
                <a:solidFill>
                  <a:srgbClr val="333333"/>
                </a:solidFill>
                <a:effectLst/>
                <a:latin typeface="Times New Roman" panose="02020603050405020304" pitchFamily="18" charset="0"/>
                <a:ea typeface="Times New Roman" panose="02020603050405020304" pitchFamily="18" charset="0"/>
              </a:rPr>
              <a:t> In the </a:t>
            </a:r>
            <a:r>
              <a:rPr lang="en-IN" sz="1800" b="1">
                <a:solidFill>
                  <a:srgbClr val="333333"/>
                </a:solidFill>
                <a:effectLst/>
                <a:latin typeface="Times New Roman" panose="02020603050405020304" pitchFamily="18" charset="0"/>
                <a:ea typeface="Times New Roman" panose="02020603050405020304" pitchFamily="18" charset="0"/>
              </a:rPr>
              <a:t>Instance state</a:t>
            </a:r>
            <a:r>
              <a:rPr lang="en-IN" sz="1800">
                <a:solidFill>
                  <a:srgbClr val="333333"/>
                </a:solidFill>
                <a:effectLst/>
                <a:latin typeface="Times New Roman" panose="02020603050405020304" pitchFamily="18" charset="0"/>
                <a:ea typeface="Times New Roman" panose="02020603050405020304" pitchFamily="18" charset="0"/>
              </a:rPr>
              <a:t> menu above, select </a:t>
            </a:r>
            <a:r>
              <a:rPr lang="en-IN" sz="1800" b="1">
                <a:solidFill>
                  <a:srgbClr val="333333"/>
                </a:solidFill>
                <a:effectLst/>
                <a:latin typeface="Times New Roman" panose="02020603050405020304" pitchFamily="18" charset="0"/>
                <a:ea typeface="Times New Roman" panose="02020603050405020304" pitchFamily="18" charset="0"/>
              </a:rPr>
              <a:t>Stop instance</a:t>
            </a:r>
            <a:r>
              <a:rPr lang="en-IN" sz="1800">
                <a:solidFill>
                  <a:srgbClr val="333333"/>
                </a:solidFill>
                <a:effectLst/>
                <a:latin typeface="Times New Roman" panose="02020603050405020304" pitchFamily="18" charset="0"/>
                <a:ea typeface="Times New Roman" panose="02020603050405020304" pitchFamily="18" charset="0"/>
              </a:rPr>
              <a:t>.</a:t>
            </a:r>
            <a:endParaRPr lang="en-IN" sz="1800">
              <a:effectLst/>
              <a:latin typeface="Times New Roman" panose="02020603050405020304" pitchFamily="18" charset="0"/>
              <a:ea typeface="Times New Roman" panose="02020603050405020304" pitchFamily="18" charset="0"/>
            </a:endParaRPr>
          </a:p>
          <a:p>
            <a:endParaRPr lang="en-IN"/>
          </a:p>
        </p:txBody>
      </p:sp>
      <p:pic>
        <p:nvPicPr>
          <p:cNvPr id="10" name="Picture 9">
            <a:extLst>
              <a:ext uri="{FF2B5EF4-FFF2-40B4-BE49-F238E27FC236}">
                <a16:creationId xmlns:a16="http://schemas.microsoft.com/office/drawing/2014/main" id="{6E1F0217-F233-C2F4-901D-B0578D1CE4C4}"/>
              </a:ext>
            </a:extLst>
          </p:cNvPr>
          <p:cNvPicPr>
            <a:picLocks noChangeAspect="1"/>
          </p:cNvPicPr>
          <p:nvPr/>
        </p:nvPicPr>
        <p:blipFill>
          <a:blip r:embed="rId3"/>
          <a:srcRect t="8036" b="26729"/>
          <a:stretch>
            <a:fillRect/>
          </a:stretch>
        </p:blipFill>
        <p:spPr bwMode="auto">
          <a:xfrm>
            <a:off x="3533140" y="3861891"/>
            <a:ext cx="5731510" cy="2103120"/>
          </a:xfrm>
          <a:prstGeom prst="rect">
            <a:avLst/>
          </a:prstGeom>
          <a:ln>
            <a:noFill/>
          </a:ln>
          <a:extLst>
            <a:ext uri="{53640926-AAD7-44D8-BBD7-CCE9431645EC}">
              <a14:shadowObscured xmlns:a14="http://schemas.microsoft.com/office/drawing/2010/main"/>
            </a:ext>
          </a:extLst>
        </p:spPr>
      </p:pic>
      <p:sp>
        <p:nvSpPr>
          <p:cNvPr id="11" name="TextBox 10">
            <a:extLst>
              <a:ext uri="{FF2B5EF4-FFF2-40B4-BE49-F238E27FC236}">
                <a16:creationId xmlns:a16="http://schemas.microsoft.com/office/drawing/2014/main" id="{D5EEB779-C3A7-DFF2-6116-7A870E83BA9B}"/>
              </a:ext>
            </a:extLst>
          </p:cNvPr>
          <p:cNvSpPr txBox="1"/>
          <p:nvPr/>
        </p:nvSpPr>
        <p:spPr>
          <a:xfrm>
            <a:off x="1389380" y="6146800"/>
            <a:ext cx="8547100"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1800" b="1"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 7:</a:t>
            </a:r>
            <a:r>
              <a:rPr lang="en-IN" sz="1800"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Choose </a:t>
            </a:r>
            <a:r>
              <a:rPr lang="en-IN" sz="1800" b="1"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Sign Out</a:t>
            </a:r>
            <a:endParaRPr lang="en-IN" sz="1800" kern="100">
              <a:effectLst/>
              <a:latin typeface="Calibri" panose="020F0502020204030204" pitchFamily="34" charset="0"/>
              <a:ea typeface="Calibri" panose="020F0502020204030204" pitchFamily="34" charset="0"/>
              <a:cs typeface="Gautami" panose="020B0502040204020203" pitchFamily="34" charset="0"/>
            </a:endParaRPr>
          </a:p>
          <a:p>
            <a:endParaRPr lang="en-IN"/>
          </a:p>
        </p:txBody>
      </p:sp>
    </p:spTree>
    <p:extLst>
      <p:ext uri="{BB962C8B-B14F-4D97-AF65-F5344CB8AC3E}">
        <p14:creationId xmlns:p14="http://schemas.microsoft.com/office/powerpoint/2010/main" val="15103298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76A3E-7C49-A23F-0B2E-71BB799F251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F1BC554-CC81-B508-C826-5D9B9DD1E9D3}"/>
              </a:ext>
            </a:extLst>
          </p:cNvPr>
          <p:cNvSpPr>
            <a:spLocks noGrp="1"/>
          </p:cNvSpPr>
          <p:nvPr>
            <p:ph idx="1"/>
          </p:nvPr>
        </p:nvSpPr>
        <p:spPr>
          <a:xfrm>
            <a:off x="3801035" y="3056965"/>
            <a:ext cx="6248818" cy="3191434"/>
          </a:xfrm>
        </p:spPr>
        <p:txBody>
          <a:bodyPr>
            <a:normAutofit/>
          </a:bodyPr>
          <a:lstStyle/>
          <a:p>
            <a:pPr marL="0" indent="0">
              <a:buNone/>
            </a:pPr>
            <a:r>
              <a:rPr lang="en-US" sz="4400">
                <a:latin typeface="Times New Roman" panose="02020603050405020304" pitchFamily="18" charset="0"/>
                <a:cs typeface="Times New Roman" panose="02020603050405020304" pitchFamily="18" charset="0"/>
              </a:rPr>
              <a:t>THANK YOU</a:t>
            </a:r>
            <a:endParaRPr lang="en-IN" sz="4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6714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39BEE2-5E19-F745-E2BC-05578E29A651}"/>
              </a:ext>
            </a:extLst>
          </p:cNvPr>
          <p:cNvSpPr txBox="1"/>
          <p:nvPr/>
        </p:nvSpPr>
        <p:spPr>
          <a:xfrm>
            <a:off x="853440" y="386080"/>
            <a:ext cx="10210800" cy="375692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IN" sz="2000" b="1" kern="1400" spc="-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kern="1400" spc="-50" dirty="0">
                <a:effectLst/>
                <a:latin typeface="Times New Roman" panose="02020603050405020304" pitchFamily="18" charset="0"/>
                <a:ea typeface="Times New Roman" panose="02020603050405020304" pitchFamily="18" charset="0"/>
                <a:cs typeface="Times New Roman" panose="02020603050405020304" pitchFamily="18" charset="0"/>
              </a:rPr>
              <a:t>Lab 6: Scale and Load Balance Your Architecture</a:t>
            </a:r>
            <a:endParaRPr lang="en-IN" sz="2400" b="1" kern="1400" spc="-50" dirty="0">
              <a:effectLst/>
              <a:latin typeface="Calibri Light" panose="020F0302020204030204" pitchFamily="34" charset="0"/>
              <a:ea typeface="Times New Roman" panose="02020603050405020304" pitchFamily="18" charset="0"/>
              <a:cs typeface="Times New Roman" panose="02020603050405020304" pitchFamily="18" charset="0"/>
            </a:endParaRPr>
          </a:p>
          <a:p>
            <a:pPr algn="just"/>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Task 1: Create an AMI for Auto Scaling</a:t>
            </a:r>
            <a:endPar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Step 1 : In the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AWS Management Console</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on the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services</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menu, click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EC2</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Step 2 : In the left navigation pane, click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Instances</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Step 3 : First, you will confirm that the instance is running. Wait until the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Status Checks</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for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Web Server 1</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displays </a:t>
            </a:r>
            <a:r>
              <a:rPr lang="en-US" sz="2000" i="1" dirty="0">
                <a:effectLst/>
                <a:latin typeface="Times New Roman" panose="02020603050405020304" pitchFamily="18" charset="0"/>
                <a:ea typeface="Times New Roman" panose="02020603050405020304" pitchFamily="18" charset="0"/>
                <a:cs typeface="Times New Roman" panose="02020603050405020304" pitchFamily="18" charset="0"/>
              </a:rPr>
              <a:t>2/2 checks passed</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Click refresh to update.</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Step 3 : Select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Web Server 1</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Step 4 :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In the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Actions</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menu, click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Image and templates</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&gt;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Create image</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then configure:</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lvl="1" indent="-285750" algn="just">
              <a:lnSpc>
                <a:spcPct val="107000"/>
              </a:lnSpc>
              <a:spcAft>
                <a:spcPts val="800"/>
              </a:spcAft>
              <a:buSzPts val="1000"/>
              <a:buFont typeface="Courier New" panose="02070309020205020404" pitchFamily="49" charset="0"/>
              <a:buChar char="o"/>
              <a:tabLst>
                <a:tab pos="914400" algn="l"/>
              </a:tabLst>
            </a:pP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Image name:</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WebServerAMI</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SzPts val="1000"/>
              <a:buFont typeface="Courier New" panose="02070309020205020404" pitchFamily="49" charset="0"/>
              <a:buChar char="o"/>
              <a:tabLst>
                <a:tab pos="914400" algn="l"/>
              </a:tabLst>
            </a:pP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Image description:</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Lab AMI for Web Server</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pic>
        <p:nvPicPr>
          <p:cNvPr id="3" name="Picture 2">
            <a:extLst>
              <a:ext uri="{FF2B5EF4-FFF2-40B4-BE49-F238E27FC236}">
                <a16:creationId xmlns:a16="http://schemas.microsoft.com/office/drawing/2014/main" id="{33B4D66B-67EA-6DDD-A341-5C91389FF7F5}"/>
              </a:ext>
            </a:extLst>
          </p:cNvPr>
          <p:cNvPicPr>
            <a:picLocks noChangeAspect="1"/>
          </p:cNvPicPr>
          <p:nvPr/>
        </p:nvPicPr>
        <p:blipFill>
          <a:blip r:embed="rId2" cstate="print">
            <a:extLst>
              <a:ext uri="{28A0092B-C50C-407E-A947-70E740481C1C}">
                <a14:useLocalDpi xmlns:a14="http://schemas.microsoft.com/office/drawing/2010/main" val="0"/>
              </a:ext>
            </a:extLst>
          </a:blip>
          <a:srcRect l="1883" t="9066" r="1727" b="12911"/>
          <a:stretch>
            <a:fillRect/>
          </a:stretch>
        </p:blipFill>
        <p:spPr bwMode="auto">
          <a:xfrm>
            <a:off x="2503170" y="3926205"/>
            <a:ext cx="5011420" cy="23177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30073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51045A-50E7-9C35-2266-8EBC685A8747}"/>
              </a:ext>
            </a:extLst>
          </p:cNvPr>
          <p:cNvSpPr txBox="1"/>
          <p:nvPr/>
        </p:nvSpPr>
        <p:spPr>
          <a:xfrm>
            <a:off x="1402080" y="335280"/>
            <a:ext cx="9712960" cy="266944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5 : Click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Create Image</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2: Create a Load Balancer</a:t>
            </a:r>
            <a:endParaRPr lang="en-IN" sz="2000" b="1">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 : In the left navigation pane, choose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Target Groups</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Create Target Group</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a target type: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Instances</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Target group name</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enter: LabGroup</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Select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VPC</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from the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VPC</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drop-down menu.</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a:p>
        </p:txBody>
      </p:sp>
      <p:pic>
        <p:nvPicPr>
          <p:cNvPr id="3" name="Picture 2">
            <a:extLst>
              <a:ext uri="{FF2B5EF4-FFF2-40B4-BE49-F238E27FC236}">
                <a16:creationId xmlns:a16="http://schemas.microsoft.com/office/drawing/2014/main" id="{50C3667D-9BB1-A1DC-DA83-68C1C00BB660}"/>
              </a:ext>
            </a:extLst>
          </p:cNvPr>
          <p:cNvPicPr>
            <a:picLocks noChangeAspect="1"/>
          </p:cNvPicPr>
          <p:nvPr/>
        </p:nvPicPr>
        <p:blipFill>
          <a:blip r:embed="rId2">
            <a:extLst>
              <a:ext uri="{28A0092B-C50C-407E-A947-70E740481C1C}">
                <a14:useLocalDpi xmlns:a14="http://schemas.microsoft.com/office/drawing/2010/main" val="0"/>
              </a:ext>
            </a:extLst>
          </a:blip>
          <a:srcRect t="9409" b="9386"/>
          <a:stretch>
            <a:fillRect/>
          </a:stretch>
        </p:blipFill>
        <p:spPr bwMode="auto">
          <a:xfrm>
            <a:off x="1076959" y="2927032"/>
            <a:ext cx="5142465" cy="2347278"/>
          </a:xfrm>
          <a:prstGeom prst="rect">
            <a:avLst/>
          </a:prstGeom>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612FD7C5-8034-05F7-01F4-E01A43A2B2D8}"/>
              </a:ext>
            </a:extLst>
          </p:cNvPr>
          <p:cNvPicPr>
            <a:picLocks noChangeAspect="1"/>
          </p:cNvPicPr>
          <p:nvPr/>
        </p:nvPicPr>
        <p:blipFill>
          <a:blip r:embed="rId3" cstate="print">
            <a:extLst>
              <a:ext uri="{28A0092B-C50C-407E-A947-70E740481C1C}">
                <a14:useLocalDpi xmlns:a14="http://schemas.microsoft.com/office/drawing/2010/main" val="0"/>
              </a:ext>
            </a:extLst>
          </a:blip>
          <a:srcRect t="9692" r="18216" b="10490"/>
          <a:stretch>
            <a:fillRect/>
          </a:stretch>
        </p:blipFill>
        <p:spPr bwMode="auto">
          <a:xfrm>
            <a:off x="6534150" y="2823210"/>
            <a:ext cx="4467860" cy="2451100"/>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FD6D8C17-4A19-BB14-3321-177857840586}"/>
              </a:ext>
            </a:extLst>
          </p:cNvPr>
          <p:cNvSpPr txBox="1"/>
          <p:nvPr/>
        </p:nvSpPr>
        <p:spPr>
          <a:xfrm>
            <a:off x="1402080" y="5596481"/>
            <a:ext cx="6101080" cy="374077"/>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ct val="107000"/>
              </a:lnSpc>
              <a:spcAft>
                <a:spcPts val="800"/>
              </a:spcAft>
            </a:pP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2 : Choose Next. The </a:t>
            </a:r>
            <a:r>
              <a:rPr lang="en-US" sz="18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Register targets</a:t>
            </a: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screen appears.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15932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1434B5-D460-27B4-68C1-A7C032BDA4AA}"/>
              </a:ext>
            </a:extLst>
          </p:cNvPr>
          <p:cNvPicPr>
            <a:picLocks noChangeAspect="1"/>
          </p:cNvPicPr>
          <p:nvPr/>
        </p:nvPicPr>
        <p:blipFill>
          <a:blip r:embed="rId2" cstate="print">
            <a:extLst>
              <a:ext uri="{28A0092B-C50C-407E-A947-70E740481C1C}">
                <a14:useLocalDpi xmlns:a14="http://schemas.microsoft.com/office/drawing/2010/main" val="0"/>
              </a:ext>
            </a:extLst>
          </a:blip>
          <a:srcRect l="2978" t="9407" r="2244" b="10775"/>
          <a:stretch>
            <a:fillRect/>
          </a:stretch>
        </p:blipFill>
        <p:spPr bwMode="auto">
          <a:xfrm>
            <a:off x="3763010" y="424497"/>
            <a:ext cx="4665980" cy="2209165"/>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7CE36E2B-5C5D-6C30-7DD7-5F61DD35D200}"/>
              </a:ext>
            </a:extLst>
          </p:cNvPr>
          <p:cNvSpPr txBox="1"/>
          <p:nvPr/>
        </p:nvSpPr>
        <p:spPr>
          <a:xfrm>
            <a:off x="1259840" y="2939534"/>
            <a:ext cx="6101080" cy="369332"/>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US" sz="1800">
                <a:solidFill>
                  <a:srgbClr val="333333"/>
                </a:solidFill>
                <a:effectLst/>
                <a:latin typeface="Times New Roman" panose="02020603050405020304" pitchFamily="18" charset="0"/>
                <a:ea typeface="Times New Roman" panose="02020603050405020304" pitchFamily="18" charset="0"/>
              </a:rPr>
              <a:t>Step 3 : Review the settings and choose </a:t>
            </a:r>
            <a:r>
              <a:rPr lang="en-US" sz="1800" b="1">
                <a:solidFill>
                  <a:srgbClr val="333333"/>
                </a:solidFill>
                <a:effectLst/>
                <a:latin typeface="Times New Roman" panose="02020603050405020304" pitchFamily="18" charset="0"/>
                <a:ea typeface="Times New Roman" panose="02020603050405020304" pitchFamily="18" charset="0"/>
              </a:rPr>
              <a:t>create target group.</a:t>
            </a:r>
            <a:endParaRPr lang="en-IN" sz="1800">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8D58D69E-BBF4-959C-6C7B-B1CE60585D6F}"/>
              </a:ext>
            </a:extLst>
          </p:cNvPr>
          <p:cNvPicPr>
            <a:picLocks noChangeAspect="1"/>
          </p:cNvPicPr>
          <p:nvPr/>
        </p:nvPicPr>
        <p:blipFill>
          <a:blip r:embed="rId3">
            <a:extLst>
              <a:ext uri="{28A0092B-C50C-407E-A947-70E740481C1C}">
                <a14:useLocalDpi xmlns:a14="http://schemas.microsoft.com/office/drawing/2010/main" val="0"/>
              </a:ext>
            </a:extLst>
          </a:blip>
          <a:srcRect t="10262" b="13056"/>
          <a:stretch>
            <a:fillRect/>
          </a:stretch>
        </p:blipFill>
        <p:spPr bwMode="auto">
          <a:xfrm>
            <a:off x="2693035" y="3614738"/>
            <a:ext cx="5735955" cy="247269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444617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NET" val="6.0.15"/>
  <p:tag name="AS_OS" val="Unix 5.15.0.1031"/>
  <p:tag name="AS_RELEASE_DATE" val="2022.06.14"/>
  <p:tag name="AS_TITLE" val="Aspose.Slides for .NET5"/>
  <p:tag name="AS_VERSION" val="22.6"/>
</p:tagLst>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6</TotalTime>
  <Words>4351</Words>
  <Application>Microsoft Office PowerPoint</Application>
  <PresentationFormat>Widescreen</PresentationFormat>
  <Paragraphs>491</Paragraphs>
  <Slides>60</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60</vt:i4>
      </vt:variant>
    </vt:vector>
  </HeadingPairs>
  <TitlesOfParts>
    <vt:vector size="72" baseType="lpstr">
      <vt:lpstr>Arial</vt:lpstr>
      <vt:lpstr>Calibri</vt:lpstr>
      <vt:lpstr>Calibri Light</vt:lpstr>
      <vt:lpstr>Century Gothic</vt:lpstr>
      <vt:lpstr>Courier New</vt:lpstr>
      <vt:lpstr>Open Sans</vt:lpstr>
      <vt:lpstr>Symbol</vt:lpstr>
      <vt:lpstr>Times New Roman</vt:lpstr>
      <vt:lpstr>var(--monospace)</vt:lpstr>
      <vt:lpstr>Wingdings</vt:lpstr>
      <vt:lpstr>Wingdings 3</vt:lpstr>
      <vt:lpstr>Wisp</vt:lpstr>
      <vt:lpstr>LAB PROCEDURES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LAB:Working with EBS Create a New EBS Volume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 PROCEDURES</dc:title>
  <dc:creator>DELL</dc:creator>
  <cp:lastModifiedBy>VINEELA ANAPARTHI</cp:lastModifiedBy>
  <cp:revision>3</cp:revision>
  <cp:lastPrinted>2023-04-04T04:07:47Z</cp:lastPrinted>
  <dcterms:created xsi:type="dcterms:W3CDTF">2023-04-04T04:07:48Z</dcterms:created>
  <dcterms:modified xsi:type="dcterms:W3CDTF">2023-04-04T04:16:52Z</dcterms:modified>
</cp:coreProperties>
</file>